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257" r:id="rId2"/>
    <p:sldId id="256" r:id="rId3"/>
  </p:sldIdLst>
  <p:sldSz cx="6858000" cy="9906000" type="A4"/>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2160" userDrawn="1">
          <p15:clr>
            <a:srgbClr val="A4A3A4"/>
          </p15:clr>
        </p15:guide>
        <p15:guide id="3" pos="686" userDrawn="1">
          <p15:clr>
            <a:srgbClr val="A4A3A4"/>
          </p15:clr>
        </p15:guide>
        <p15:guide id="4" pos="3634" userDrawn="1">
          <p15:clr>
            <a:srgbClr val="A4A3A4"/>
          </p15:clr>
        </p15:guide>
        <p15:guide id="5" orient="horz" pos="314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97B0"/>
    <a:srgbClr val="F2F2F2"/>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79" autoAdjust="0"/>
    <p:restoredTop sz="94280" autoAdjust="0"/>
  </p:normalViewPr>
  <p:slideViewPr>
    <p:cSldViewPr snapToGrid="0" showGuides="1">
      <p:cViewPr>
        <p:scale>
          <a:sx n="118" d="100"/>
          <a:sy n="118" d="100"/>
        </p:scale>
        <p:origin x="1086" y="-4056"/>
      </p:cViewPr>
      <p:guideLst>
        <p:guide pos="2160"/>
        <p:guide pos="686"/>
        <p:guide pos="3634"/>
        <p:guide orient="horz" pos="3143"/>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5138" cy="33813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000" y="0"/>
            <a:ext cx="4276725" cy="338138"/>
          </a:xfrm>
          <a:prstGeom prst="rect">
            <a:avLst/>
          </a:prstGeom>
        </p:spPr>
        <p:txBody>
          <a:bodyPr vert="horz" lIns="91440" tIns="45720" rIns="91440" bIns="45720" rtlCol="0"/>
          <a:lstStyle>
            <a:lvl1pPr algn="r">
              <a:defRPr sz="1200"/>
            </a:lvl1pPr>
          </a:lstStyle>
          <a:p>
            <a:fld id="{1C2BD856-8B6F-499C-B68B-8B74FCE7C4E6}" type="datetimeFigureOut">
              <a:rPr kumimoji="1" lang="ja-JP" altLang="en-US" smtClean="0"/>
              <a:t>2021/11/26</a:t>
            </a:fld>
            <a:endParaRPr kumimoji="1" lang="ja-JP" altLang="en-US"/>
          </a:p>
        </p:txBody>
      </p:sp>
      <p:sp>
        <p:nvSpPr>
          <p:cNvPr id="4" name="スライド イメージ プレースホルダー 3"/>
          <p:cNvSpPr>
            <a:spLocks noGrp="1" noRot="1" noChangeAspect="1"/>
          </p:cNvSpPr>
          <p:nvPr>
            <p:ph type="sldImg" idx="2"/>
          </p:nvPr>
        </p:nvSpPr>
        <p:spPr>
          <a:xfrm>
            <a:off x="4146550" y="841375"/>
            <a:ext cx="1574800"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7425" y="3241675"/>
            <a:ext cx="7893050" cy="2652713"/>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397625"/>
            <a:ext cx="4275138" cy="33813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000" y="6397625"/>
            <a:ext cx="4276725" cy="338138"/>
          </a:xfrm>
          <a:prstGeom prst="rect">
            <a:avLst/>
          </a:prstGeom>
        </p:spPr>
        <p:txBody>
          <a:bodyPr vert="horz" lIns="91440" tIns="45720" rIns="91440" bIns="45720" rtlCol="0" anchor="b"/>
          <a:lstStyle>
            <a:lvl1pPr algn="r">
              <a:defRPr sz="1200"/>
            </a:lvl1pPr>
          </a:lstStyle>
          <a:p>
            <a:fld id="{994FA1FB-DD84-4EA9-83B3-4B7921A54893}" type="slidenum">
              <a:rPr kumimoji="1" lang="ja-JP" altLang="en-US" smtClean="0"/>
              <a:t>‹#›</a:t>
            </a:fld>
            <a:endParaRPr kumimoji="1" lang="ja-JP" altLang="en-US"/>
          </a:p>
        </p:txBody>
      </p:sp>
    </p:spTree>
    <p:extLst>
      <p:ext uri="{BB962C8B-B14F-4D97-AF65-F5344CB8AC3E}">
        <p14:creationId xmlns:p14="http://schemas.microsoft.com/office/powerpoint/2010/main" val="1978925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94FA1FB-DD84-4EA9-83B3-4B7921A54893}" type="slidenum">
              <a:rPr kumimoji="1" lang="ja-JP" altLang="en-US" smtClean="0"/>
              <a:t>1</a:t>
            </a:fld>
            <a:endParaRPr kumimoji="1" lang="ja-JP" altLang="en-US"/>
          </a:p>
        </p:txBody>
      </p:sp>
    </p:spTree>
    <p:extLst>
      <p:ext uri="{BB962C8B-B14F-4D97-AF65-F5344CB8AC3E}">
        <p14:creationId xmlns:p14="http://schemas.microsoft.com/office/powerpoint/2010/main" val="1509106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2655870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543232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330406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2294288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3244965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841751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1464474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2191944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1302429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1402138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538D63-5C0E-4F46-A4E0-EF7AE9F7D687}" type="datetimeFigureOut">
              <a:rPr kumimoji="1" lang="ja-JP" altLang="en-US" smtClean="0"/>
              <a:t>2021/11/26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505510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D538D63-5C0E-4F46-A4E0-EF7AE9F7D687}" type="datetimeFigureOut">
              <a:rPr kumimoji="1" lang="ja-JP" altLang="en-US" smtClean="0"/>
              <a:t>2021/11/26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5E6340C-9D4F-40B2-9191-CA2527917811}" type="slidenum">
              <a:rPr kumimoji="1" lang="ja-JP" altLang="en-US" smtClean="0"/>
              <a:t>‹#›</a:t>
            </a:fld>
            <a:endParaRPr kumimoji="1" lang="ja-JP" altLang="en-US"/>
          </a:p>
        </p:txBody>
      </p:sp>
    </p:spTree>
    <p:extLst>
      <p:ext uri="{BB962C8B-B14F-4D97-AF65-F5344CB8AC3E}">
        <p14:creationId xmlns:p14="http://schemas.microsoft.com/office/powerpoint/2010/main" val="23046283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2.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a:extLst>
              <a:ext uri="{FF2B5EF4-FFF2-40B4-BE49-F238E27FC236}">
                <a16:creationId xmlns:a16="http://schemas.microsoft.com/office/drawing/2014/main" id="{31F34945-63E1-490C-AE7F-46E13CE627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98064"/>
            <a:ext cx="6858000" cy="3402848"/>
          </a:xfrm>
          <a:prstGeom prst="rect">
            <a:avLst/>
          </a:prstGeom>
        </p:spPr>
      </p:pic>
      <p:sp>
        <p:nvSpPr>
          <p:cNvPr id="65" name="正方形/長方形 64">
            <a:extLst>
              <a:ext uri="{FF2B5EF4-FFF2-40B4-BE49-F238E27FC236}">
                <a16:creationId xmlns:a16="http://schemas.microsoft.com/office/drawing/2014/main" id="{8ADCE0F2-ECEB-4BA6-8AD0-6D74FE94E917}"/>
              </a:ext>
            </a:extLst>
          </p:cNvPr>
          <p:cNvSpPr/>
          <p:nvPr/>
        </p:nvSpPr>
        <p:spPr>
          <a:xfrm>
            <a:off x="853920" y="9419598"/>
            <a:ext cx="5932332" cy="4317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ＭＳ Ｐゴシック" panose="020B0600070205080204" pitchFamily="50" charset="-128"/>
                <a:ea typeface="ＭＳ Ｐゴシック" panose="020B0600070205080204" pitchFamily="50" charset="-128"/>
              </a:rPr>
              <a:t>日中投資促進機構 〒</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106-0032</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 東京都港区六本木</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1-8-7</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MFPR</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六本木麻布台ビル</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6</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階 </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TEL</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03-5545-3118</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　</a:t>
            </a:r>
          </a:p>
        </p:txBody>
      </p:sp>
      <p:sp>
        <p:nvSpPr>
          <p:cNvPr id="20" name="正方形/長方形 19">
            <a:extLst>
              <a:ext uri="{FF2B5EF4-FFF2-40B4-BE49-F238E27FC236}">
                <a16:creationId xmlns:a16="http://schemas.microsoft.com/office/drawing/2014/main" id="{8950DCD4-D324-47DA-A424-BC87875AC328}"/>
              </a:ext>
            </a:extLst>
          </p:cNvPr>
          <p:cNvSpPr/>
          <p:nvPr/>
        </p:nvSpPr>
        <p:spPr>
          <a:xfrm>
            <a:off x="3450764" y="4200912"/>
            <a:ext cx="3407236" cy="5121727"/>
          </a:xfrm>
          <a:prstGeom prst="rect">
            <a:avLst/>
          </a:prstGeom>
          <a:solidFill>
            <a:schemeClr val="bg1"/>
          </a:solidFill>
          <a:ln>
            <a:solidFill>
              <a:srgbClr val="8497B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400" dirty="0">
              <a:solidFill>
                <a:schemeClr val="tx1"/>
              </a:solidFill>
              <a:latin typeface="メイリオ" panose="020B0604030504040204" pitchFamily="50" charset="-128"/>
              <a:ea typeface="メイリオ" panose="020B0604030504040204" pitchFamily="50" charset="-128"/>
            </a:endParaRPr>
          </a:p>
          <a:p>
            <a:endParaRPr kumimoji="1" lang="en-US" altLang="ja-JP" sz="900" dirty="0">
              <a:solidFill>
                <a:schemeClr val="tx1"/>
              </a:solidFill>
              <a:latin typeface="メイリオ" panose="020B0604030504040204" pitchFamily="50" charset="-128"/>
              <a:ea typeface="メイリオ" panose="020B0604030504040204" pitchFamily="50" charset="-128"/>
            </a:endParaRPr>
          </a:p>
          <a:p>
            <a:r>
              <a:rPr kumimoji="1" lang="ja-JP" altLang="en-US" sz="1400" b="1" dirty="0">
                <a:solidFill>
                  <a:schemeClr val="tx1"/>
                </a:solidFill>
                <a:latin typeface="メイリオ" panose="020B0604030504040204" pitchFamily="50" charset="-128"/>
                <a:ea typeface="メイリオ" panose="020B0604030504040204" pitchFamily="50" charset="-128"/>
              </a:rPr>
              <a:t>１．開会挨拶</a:t>
            </a:r>
          </a:p>
          <a:p>
            <a:r>
              <a:rPr kumimoji="1" lang="ja-JP" altLang="en-US" sz="1100" dirty="0">
                <a:solidFill>
                  <a:schemeClr val="tx1"/>
                </a:solidFill>
                <a:latin typeface="メイリオ" panose="020B0604030504040204" pitchFamily="50" charset="-128"/>
                <a:ea typeface="メイリオ" panose="020B0604030504040204" pitchFamily="50" charset="-128"/>
              </a:rPr>
              <a:t>中華人民共和国駐福岡総領事　　</a:t>
            </a:r>
            <a:r>
              <a:rPr kumimoji="1"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律 桂軍 氏</a:t>
            </a:r>
            <a:endParaRPr kumimoji="1"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nSpc>
                <a:spcPct val="200000"/>
              </a:lnSpc>
            </a:pPr>
            <a:r>
              <a:rPr kumimoji="1" lang="ja-JP" altLang="en-US" sz="1400" b="1" dirty="0">
                <a:solidFill>
                  <a:schemeClr val="tx1"/>
                </a:solidFill>
                <a:latin typeface="メイリオ" panose="020B0604030504040204" pitchFamily="50" charset="-128"/>
                <a:ea typeface="メイリオ" panose="020B0604030504040204" pitchFamily="50" charset="-128"/>
              </a:rPr>
              <a:t>２．来賓挨拶 </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一社</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九州経済連合会会長　　　</a:t>
            </a:r>
            <a:r>
              <a:rPr kumimoji="1" lang="ja-JP" altLang="en-US" sz="1400" b="1"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倉富 純男</a:t>
            </a:r>
            <a:r>
              <a:rPr kumimoji="1" lang="ja-JP" altLang="en-US"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氏</a:t>
            </a:r>
            <a:endParaRPr kumimoji="1" lang="ja-JP" altLang="en-US" sz="1400" b="1" dirty="0">
              <a:solidFill>
                <a:schemeClr val="tx1"/>
              </a:solidFill>
              <a:latin typeface="メイリオ" panose="020B0604030504040204" pitchFamily="50" charset="-128"/>
              <a:ea typeface="メイリオ" panose="020B0604030504040204" pitchFamily="50" charset="-128"/>
            </a:endParaRPr>
          </a:p>
          <a:p>
            <a:r>
              <a:rPr kumimoji="1" lang="en-US" altLang="ja-JP" sz="1100" dirty="0">
                <a:solidFill>
                  <a:schemeClr val="tx1"/>
                </a:solidFill>
                <a:latin typeface="メイリオ" panose="020B0604030504040204" pitchFamily="50" charset="-128"/>
                <a:ea typeface="メイリオ" panose="020B0604030504040204" pitchFamily="50" charset="-128"/>
              </a:rPr>
              <a:t>(</a:t>
            </a:r>
            <a:r>
              <a:rPr kumimoji="1" lang="ja-JP" altLang="en-US" sz="1100" dirty="0">
                <a:solidFill>
                  <a:schemeClr val="tx1"/>
                </a:solidFill>
                <a:latin typeface="メイリオ" panose="020B0604030504040204" pitchFamily="50" charset="-128"/>
                <a:ea typeface="メイリオ" panose="020B0604030504040204" pitchFamily="50" charset="-128"/>
              </a:rPr>
              <a:t>公社）福岡貿易会会長／</a:t>
            </a:r>
            <a:endParaRPr kumimoji="1" lang="en-US" altLang="ja-JP" sz="1100" dirty="0">
              <a:solidFill>
                <a:schemeClr val="tx1"/>
              </a:solidFill>
              <a:latin typeface="メイリオ" panose="020B0604030504040204" pitchFamily="50" charset="-128"/>
              <a:ea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rPr>
              <a:t>福岡・大連未来委員会委員長   　</a:t>
            </a:r>
            <a:r>
              <a:rPr kumimoji="1"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土屋 直知 氏</a:t>
            </a:r>
            <a:endParaRPr kumimoji="1"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rPr>
              <a:t>九州中資企業協会会長　</a:t>
            </a:r>
            <a:r>
              <a:rPr kumimoji="1" lang="ja-JP" altLang="en-US" sz="1200" dirty="0">
                <a:solidFill>
                  <a:schemeClr val="tx1"/>
                </a:solidFill>
                <a:latin typeface="メイリオ" panose="020B0604030504040204" pitchFamily="50" charset="-128"/>
                <a:ea typeface="メイリオ" panose="020B0604030504040204" pitchFamily="50" charset="-128"/>
              </a:rPr>
              <a:t>　　     </a:t>
            </a:r>
            <a:r>
              <a:rPr kumimoji="1"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李 智 氏</a:t>
            </a:r>
            <a:endParaRPr kumimoji="1"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a:lnSpc>
                <a:spcPct val="200000"/>
              </a:lnSpc>
            </a:pPr>
            <a:r>
              <a:rPr kumimoji="1" lang="ja-JP" altLang="en-US" sz="1400" b="1" dirty="0">
                <a:solidFill>
                  <a:schemeClr val="tx1"/>
                </a:solidFill>
                <a:latin typeface="メイリオ" panose="020B0604030504040204" pitchFamily="50" charset="-128"/>
                <a:ea typeface="メイリオ" panose="020B0604030504040204" pitchFamily="50" charset="-128"/>
              </a:rPr>
              <a:t>３．講演①                      </a:t>
            </a:r>
            <a:r>
              <a:rPr kumimoji="1" lang="en-US" altLang="ja-JP" sz="1400" b="1" dirty="0">
                <a:solidFill>
                  <a:schemeClr val="tx1"/>
                </a:solidFill>
                <a:latin typeface="メイリオ" panose="020B0604030504040204" pitchFamily="50" charset="-128"/>
                <a:ea typeface="メイリオ" panose="020B0604030504040204" pitchFamily="50" charset="-128"/>
              </a:rPr>
              <a:t>(30</a:t>
            </a:r>
            <a:r>
              <a:rPr kumimoji="1" lang="ja-JP" altLang="en-US" sz="1400" b="1" dirty="0">
                <a:solidFill>
                  <a:schemeClr val="tx1"/>
                </a:solidFill>
                <a:latin typeface="メイリオ" panose="020B0604030504040204" pitchFamily="50" charset="-128"/>
                <a:ea typeface="メイリオ" panose="020B0604030504040204" pitchFamily="50" charset="-128"/>
              </a:rPr>
              <a:t>分）</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r>
              <a:rPr kumimoji="1" lang="ja-JP" altLang="en-US" sz="1100" dirty="0">
                <a:solidFill>
                  <a:schemeClr val="tx1"/>
                </a:solidFill>
                <a:latin typeface="メイリオ" panose="020B0604030504040204" pitchFamily="50" charset="-128"/>
                <a:ea typeface="メイリオ" panose="020B0604030504040204" pitchFamily="50" charset="-128"/>
              </a:rPr>
              <a:t>「日本企業の対中投資の動向」</a:t>
            </a:r>
          </a:p>
          <a:p>
            <a:r>
              <a:rPr kumimoji="1" lang="ja-JP" altLang="en-US" sz="1100" dirty="0">
                <a:solidFill>
                  <a:schemeClr val="tx1"/>
                </a:solidFill>
                <a:latin typeface="メイリオ" panose="020B0604030504040204" pitchFamily="50" charset="-128"/>
                <a:ea typeface="メイリオ" panose="020B0604030504040204" pitchFamily="50" charset="-128"/>
              </a:rPr>
              <a:t>日中投資促進機構事務局長・みずほ銀行理事</a:t>
            </a:r>
          </a:p>
          <a:p>
            <a:r>
              <a:rPr kumimoji="1" lang="ja-JP" altLang="en-US" sz="1400" dirty="0">
                <a:solidFill>
                  <a:schemeClr val="tx1"/>
                </a:solidFill>
                <a:latin typeface="メイリオ" panose="020B0604030504040204" pitchFamily="50" charset="-128"/>
                <a:ea typeface="メイリオ" panose="020B0604030504040204" pitchFamily="50" charset="-128"/>
              </a:rPr>
              <a:t>　　　　　　　　　　　   </a:t>
            </a:r>
            <a:r>
              <a:rPr kumimoji="1"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岡 豊樹 氏</a:t>
            </a:r>
          </a:p>
          <a:p>
            <a:pPr>
              <a:lnSpc>
                <a:spcPct val="200000"/>
              </a:lnSpc>
            </a:pPr>
            <a:r>
              <a:rPr kumimoji="1" lang="ja-JP" altLang="en-US" sz="1400" b="1" dirty="0">
                <a:solidFill>
                  <a:schemeClr val="tx1"/>
                </a:solidFill>
                <a:latin typeface="メイリオ" panose="020B0604030504040204" pitchFamily="50" charset="-128"/>
                <a:ea typeface="メイリオ" panose="020B0604030504040204" pitchFamily="50" charset="-128"/>
              </a:rPr>
              <a:t>４．講演②　　同時通訳　（</a:t>
            </a:r>
            <a:r>
              <a:rPr kumimoji="1" lang="en-US" altLang="ja-JP" sz="1400" b="1" dirty="0">
                <a:solidFill>
                  <a:schemeClr val="tx1"/>
                </a:solidFill>
                <a:latin typeface="メイリオ" panose="020B0604030504040204" pitchFamily="50" charset="-128"/>
                <a:ea typeface="メイリオ" panose="020B0604030504040204" pitchFamily="50" charset="-128"/>
              </a:rPr>
              <a:t>40</a:t>
            </a:r>
            <a:r>
              <a:rPr kumimoji="1" lang="ja-JP" altLang="en-US" sz="1400" b="1" dirty="0">
                <a:solidFill>
                  <a:schemeClr val="tx1"/>
                </a:solidFill>
                <a:latin typeface="メイリオ" panose="020B0604030504040204" pitchFamily="50" charset="-128"/>
                <a:ea typeface="メイリオ" panose="020B0604030504040204" pitchFamily="50" charset="-128"/>
              </a:rPr>
              <a:t>分）</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2021</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年の中国経済情勢の回顧及び</a:t>
            </a:r>
            <a:r>
              <a:rPr kumimoji="1" lang="en-US" altLang="ja-JP"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2022</a:t>
            </a:r>
            <a:r>
              <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年の展望」</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国家情報センター</a:t>
            </a:r>
            <a:r>
              <a:rPr kumimoji="0" lang="zh-TW" altLang="en-US" sz="1100" i="0" u="none" strike="noStrike" kern="1200" cap="none" spc="0" normalizeH="0" baseline="0" noProof="0" dirty="0">
                <a:ln>
                  <a:noFill/>
                </a:ln>
                <a:solidFill>
                  <a:prstClr val="black"/>
                </a:solidFill>
                <a:uLnTx/>
                <a:uFillTx/>
                <a:latin typeface="メイリオ" panose="020B0604030504040204" pitchFamily="50" charset="-128"/>
                <a:ea typeface="メイリオ" panose="020B0604030504040204" pitchFamily="50" charset="-128"/>
                <a:cs typeface="+mn-cs"/>
              </a:rPr>
              <a:t>経済予測部</a:t>
            </a:r>
            <a:r>
              <a:rPr kumimoji="0" lang="ja-JP" altLang="en-US" sz="1100" i="0" u="none" strike="noStrike" kern="1200" cap="none" spc="0" normalizeH="0" baseline="0" noProof="0" dirty="0">
                <a:ln>
                  <a:noFill/>
                </a:ln>
                <a:solidFill>
                  <a:prstClr val="black"/>
                </a:solidFill>
                <a:uLnTx/>
                <a:uFillTx/>
                <a:latin typeface="メイリオ" panose="020B0604030504040204" pitchFamily="50" charset="-128"/>
                <a:ea typeface="メイリオ" panose="020B0604030504040204" pitchFamily="50" charset="-128"/>
                <a:cs typeface="+mn-cs"/>
              </a:rPr>
              <a:t>　</a:t>
            </a:r>
            <a:r>
              <a:rPr kumimoji="0" lang="zh-TW" altLang="en-US" sz="1100" i="0" u="none" strike="noStrike" kern="1200" cap="none" spc="0" normalizeH="0" baseline="0" noProof="0" dirty="0">
                <a:ln>
                  <a:noFill/>
                </a:ln>
                <a:solidFill>
                  <a:prstClr val="black"/>
                </a:solidFill>
                <a:uLnTx/>
                <a:uFillTx/>
                <a:latin typeface="メイリオ" panose="020B0604030504040204" pitchFamily="50" charset="-128"/>
                <a:ea typeface="メイリオ" panose="020B0604030504040204" pitchFamily="50" charset="-128"/>
                <a:cs typeface="+mn-cs"/>
              </a:rPr>
              <a:t>研究室</a:t>
            </a:r>
            <a:r>
              <a:rPr kumimoji="0" lang="ja-JP" altLang="en-US" sz="1100" i="0" u="none" strike="noStrike" kern="1200" cap="none" spc="0" normalizeH="0" baseline="0" noProof="0" dirty="0">
                <a:ln>
                  <a:noFill/>
                </a:ln>
                <a:solidFill>
                  <a:prstClr val="black"/>
                </a:solidFill>
                <a:uLnTx/>
                <a:uFillTx/>
                <a:latin typeface="メイリオ" panose="020B0604030504040204" pitchFamily="50" charset="-128"/>
                <a:ea typeface="メイリオ" panose="020B0604030504040204" pitchFamily="50" charset="-128"/>
                <a:cs typeface="+mn-cs"/>
              </a:rPr>
              <a:t>副主任</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dirty="0">
                <a:solidFill>
                  <a:prstClr val="black"/>
                </a:solidFill>
                <a:latin typeface="メイリオ" panose="020B0604030504040204" pitchFamily="50" charset="-128"/>
                <a:ea typeface="メイリオ" panose="020B0604030504040204" pitchFamily="50" charset="-128"/>
              </a:rPr>
              <a:t>　　　　　　　　　　　　　　　 </a:t>
            </a:r>
            <a:r>
              <a:rPr kumimoji="1" lang="zh-CN" altLang="en-US"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邹 </a:t>
            </a:r>
            <a:r>
              <a:rPr kumimoji="1" lang="ja-JP" altLang="en-US" sz="1400" b="1"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kumimoji="1" lang="ja-JP" altLang="en-US"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士年</a:t>
            </a:r>
            <a:r>
              <a:rPr kumimoji="1" lang="zh-CN" altLang="en-US"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 </a:t>
            </a:r>
            <a:r>
              <a:rPr kumimoji="1" lang="ja-JP" altLang="en-US"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氏</a:t>
            </a:r>
            <a:endParaRPr kumimoji="1" lang="en-US" altLang="zh-CN"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a:p>
            <a:pPr>
              <a:lnSpc>
                <a:spcPct val="200000"/>
              </a:lnSpc>
            </a:pPr>
            <a:r>
              <a:rPr kumimoji="1" lang="ja-JP" altLang="en-US" sz="1400" b="1" dirty="0">
                <a:solidFill>
                  <a:schemeClr val="tx1"/>
                </a:solidFill>
                <a:latin typeface="メイリオ" panose="020B0604030504040204" pitchFamily="50" charset="-128"/>
                <a:ea typeface="メイリオ" panose="020B0604030504040204" pitchFamily="50" charset="-128"/>
              </a:rPr>
              <a:t>５．講演③   　　　　　　（</a:t>
            </a:r>
            <a:r>
              <a:rPr kumimoji="1" lang="en-US" altLang="ja-JP" sz="1400" b="1" dirty="0">
                <a:solidFill>
                  <a:schemeClr val="tx1"/>
                </a:solidFill>
                <a:latin typeface="メイリオ" panose="020B0604030504040204" pitchFamily="50" charset="-128"/>
                <a:ea typeface="メイリオ" panose="020B0604030504040204" pitchFamily="50" charset="-128"/>
              </a:rPr>
              <a:t>30</a:t>
            </a:r>
            <a:r>
              <a:rPr kumimoji="1" lang="ja-JP" altLang="en-US" sz="1400" b="1" dirty="0">
                <a:solidFill>
                  <a:schemeClr val="tx1"/>
                </a:solidFill>
                <a:latin typeface="メイリオ" panose="020B0604030504040204" pitchFamily="50" charset="-128"/>
                <a:ea typeface="メイリオ" panose="020B0604030504040204" pitchFamily="50" charset="-128"/>
              </a:rPr>
              <a:t>分）</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「中国から見た日系企業の成功モデル」</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AGC</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株式会社執行役員中国総代表 </a:t>
            </a:r>
            <a:r>
              <a:rPr kumimoji="1" lang="ja-JP" altLang="en-US"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上田 敏裕 氏</a:t>
            </a:r>
            <a:endParaRPr kumimoji="1"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endParaRPr kumimoji="1" lang="ja-JP" altLang="en-US" sz="1400" dirty="0">
              <a:solidFill>
                <a:schemeClr val="tx1"/>
              </a:solidFill>
              <a:latin typeface="メイリオ" panose="020B0604030504040204" pitchFamily="50" charset="-128"/>
              <a:ea typeface="メイリオ" panose="020B0604030504040204" pitchFamily="50" charset="-128"/>
            </a:endParaRPr>
          </a:p>
        </p:txBody>
      </p:sp>
      <p:pic>
        <p:nvPicPr>
          <p:cNvPr id="35" name="図 34">
            <a:extLst>
              <a:ext uri="{FF2B5EF4-FFF2-40B4-BE49-F238E27FC236}">
                <a16:creationId xmlns:a16="http://schemas.microsoft.com/office/drawing/2014/main" id="{8E706E6D-83D4-4014-9B7E-5C0486C244FB}"/>
              </a:ext>
            </a:extLst>
          </p:cNvPr>
          <p:cNvPicPr>
            <a:picLocks noChangeAspect="1"/>
          </p:cNvPicPr>
          <p:nvPr/>
        </p:nvPicPr>
        <p:blipFill rotWithShape="1">
          <a:blip r:embed="rId4">
            <a:extLst>
              <a:ext uri="{28A0092B-C50C-407E-A947-70E740481C1C}">
                <a14:useLocalDpi xmlns:a14="http://schemas.microsoft.com/office/drawing/2010/main" val="0"/>
              </a:ext>
            </a:extLst>
          </a:blip>
          <a:srcRect t="24755" b="10054"/>
          <a:stretch/>
        </p:blipFill>
        <p:spPr>
          <a:xfrm>
            <a:off x="39723" y="9479645"/>
            <a:ext cx="819150" cy="431799"/>
          </a:xfrm>
          <a:prstGeom prst="rect">
            <a:avLst/>
          </a:prstGeom>
        </p:spPr>
      </p:pic>
      <p:sp>
        <p:nvSpPr>
          <p:cNvPr id="4" name="正方形/長方形 3">
            <a:extLst>
              <a:ext uri="{FF2B5EF4-FFF2-40B4-BE49-F238E27FC236}">
                <a16:creationId xmlns:a16="http://schemas.microsoft.com/office/drawing/2014/main" id="{26504075-A6F7-4900-938D-0D62006937FF}"/>
              </a:ext>
            </a:extLst>
          </p:cNvPr>
          <p:cNvSpPr/>
          <p:nvPr/>
        </p:nvSpPr>
        <p:spPr>
          <a:xfrm>
            <a:off x="-3" y="342551"/>
            <a:ext cx="6858003" cy="4363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kern="100" dirty="0">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《Web</a:t>
            </a:r>
            <a:r>
              <a:rPr lang="ja-JP" altLang="en-US" b="1" kern="100" dirty="0">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セミナー</a:t>
            </a:r>
            <a:r>
              <a:rPr lang="ja-JP" altLang="ja-JP" b="1" kern="100" dirty="0">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開催のご案内</a:t>
            </a:r>
            <a:r>
              <a:rPr lang="en-US" altLang="ja-JP" b="1" kern="100" dirty="0">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endParaRPr kumimoji="1" lang="ja-JP" altLang="en-US" dirty="0">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BD6BFADB-8FE7-46F0-A3AF-2AE974340AB0}"/>
              </a:ext>
            </a:extLst>
          </p:cNvPr>
          <p:cNvSpPr txBox="1"/>
          <p:nvPr/>
        </p:nvSpPr>
        <p:spPr>
          <a:xfrm>
            <a:off x="1" y="1018712"/>
            <a:ext cx="6857999" cy="1308050"/>
          </a:xfrm>
          <a:prstGeom prst="rect">
            <a:avLst/>
          </a:prstGeom>
          <a:noFill/>
          <a:ln>
            <a:noFill/>
          </a:ln>
        </p:spPr>
        <p:txBody>
          <a:bodyPr wrap="square" anchor="ctr">
            <a:spAutoFit/>
          </a:bodyPr>
          <a:lstStyle/>
          <a:p>
            <a:pPr algn="ctr">
              <a:lnSpc>
                <a:spcPts val="2400"/>
              </a:lnSpc>
            </a:pPr>
            <a:r>
              <a:rPr lang="ja-JP" altLang="en-US" sz="3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新春中国経済セミナー</a:t>
            </a:r>
            <a:endParaRPr lang="en-US" altLang="ja-JP" sz="3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endParaRPr>
          </a:p>
          <a:p>
            <a:pPr algn="ctr">
              <a:lnSpc>
                <a:spcPts val="2400"/>
              </a:lnSpc>
            </a:pPr>
            <a:r>
              <a:rPr lang="zh-TW"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主催：在福岡中国総領事館／日中投資促進機構</a:t>
            </a:r>
          </a:p>
          <a:p>
            <a:pPr algn="ctr">
              <a:lnSpc>
                <a:spcPts val="2400"/>
              </a:lnSpc>
            </a:pPr>
            <a:r>
              <a:rPr lang="zh-TW"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後援</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sym typeface="Wingdings" panose="05000000000000000000" pitchFamily="2" charset="2"/>
              </a:rPr>
              <a:t>(</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一社</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zh-TW"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九州経済連合会／</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公社</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zh-TW"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福岡貿易会／</a:t>
            </a:r>
            <a:endParaRPr lang="en-US" altLang="zh-TW"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endParaRPr>
          </a:p>
          <a:p>
            <a:pPr algn="ctr">
              <a:lnSpc>
                <a:spcPts val="2400"/>
              </a:lnSpc>
            </a:pP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福岡・大連未来委員会</a:t>
            </a:r>
            <a:r>
              <a:rPr lang="zh-TW"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／九州中資企業協会</a:t>
            </a:r>
            <a:endParaRPr lang="en-US" altLang="ja-JP" sz="3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endParaRPr>
          </a:p>
        </p:txBody>
      </p:sp>
      <p:sp>
        <p:nvSpPr>
          <p:cNvPr id="7" name="正方形/長方形 6">
            <a:extLst>
              <a:ext uri="{FF2B5EF4-FFF2-40B4-BE49-F238E27FC236}">
                <a16:creationId xmlns:a16="http://schemas.microsoft.com/office/drawing/2014/main" id="{10B4CCAD-1F82-4BCC-AC47-77E50BD3D314}"/>
              </a:ext>
            </a:extLst>
          </p:cNvPr>
          <p:cNvSpPr/>
          <p:nvPr/>
        </p:nvSpPr>
        <p:spPr>
          <a:xfrm>
            <a:off x="0" y="0"/>
            <a:ext cx="6857999" cy="34290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r>
              <a:rPr kumimoji="1" lang="en-US" altLang="ja-JP" dirty="0">
                <a:latin typeface="Bahnschrift SemiBold" panose="020B0502040204020203" pitchFamily="34" charset="0"/>
                <a:ea typeface="メイリオ" panose="020B0604030504040204" pitchFamily="50" charset="-128"/>
              </a:rPr>
              <a:t>NEW</a:t>
            </a:r>
            <a:r>
              <a:rPr kumimoji="1" lang="ja-JP" altLang="en-US" dirty="0">
                <a:latin typeface="Bahnschrift SemiBold" panose="020B0502040204020203" pitchFamily="34" charset="0"/>
                <a:ea typeface="メイリオ" panose="020B0604030504040204" pitchFamily="50" charset="-128"/>
              </a:rPr>
              <a:t> </a:t>
            </a:r>
            <a:r>
              <a:rPr kumimoji="1" lang="en-US" altLang="ja-JP" dirty="0">
                <a:latin typeface="Bahnschrift SemiBold" panose="020B0502040204020203" pitchFamily="34" charset="0"/>
                <a:ea typeface="メイリオ" panose="020B0604030504040204" pitchFamily="50" charset="-128"/>
              </a:rPr>
              <a:t>RELEASE</a:t>
            </a:r>
            <a:r>
              <a:rPr kumimoji="1" lang="ja-JP" altLang="en-US" dirty="0">
                <a:latin typeface="Bahnschrift SemiBold" panose="020B0502040204020203" pitchFamily="34" charset="0"/>
                <a:ea typeface="メイリオ" panose="020B0604030504040204" pitchFamily="50" charset="-128"/>
              </a:rPr>
              <a:t>　</a:t>
            </a:r>
            <a:r>
              <a:rPr kumimoji="1" lang="en-US" altLang="ja-JP" dirty="0">
                <a:latin typeface="Bahnschrift SemiBold" panose="020B0502040204020203" pitchFamily="34" charset="0"/>
                <a:ea typeface="メイリオ" panose="020B0604030504040204" pitchFamily="50" charset="-128"/>
              </a:rPr>
              <a:t>JCIPO</a:t>
            </a:r>
            <a:endParaRPr kumimoji="1" lang="ja-JP" altLang="en-US" dirty="0">
              <a:latin typeface="Bahnschrift SemiBold" panose="020B0502040204020203" pitchFamily="34" charset="0"/>
              <a:ea typeface="メイリオ" panose="020B0604030504040204" pitchFamily="50" charset="-128"/>
            </a:endParaRPr>
          </a:p>
        </p:txBody>
      </p:sp>
      <p:sp>
        <p:nvSpPr>
          <p:cNvPr id="19" name="テキスト ボックス 18">
            <a:extLst>
              <a:ext uri="{FF2B5EF4-FFF2-40B4-BE49-F238E27FC236}">
                <a16:creationId xmlns:a16="http://schemas.microsoft.com/office/drawing/2014/main" id="{7736F83E-CFCD-4147-84C6-6921ABBD26E4}"/>
              </a:ext>
            </a:extLst>
          </p:cNvPr>
          <p:cNvSpPr txBox="1"/>
          <p:nvPr/>
        </p:nvSpPr>
        <p:spPr>
          <a:xfrm>
            <a:off x="1" y="2744648"/>
            <a:ext cx="6857999" cy="996427"/>
          </a:xfrm>
          <a:prstGeom prst="rect">
            <a:avLst/>
          </a:prstGeom>
          <a:noFill/>
        </p:spPr>
        <p:txBody>
          <a:bodyPr wrap="square" anchor="ctr">
            <a:spAutoFit/>
          </a:bodyPr>
          <a:lstStyle/>
          <a:p>
            <a:pPr algn="ctr">
              <a:lnSpc>
                <a:spcPts val="2400"/>
              </a:lnSpc>
            </a:pP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開催日時：</a:t>
            </a:r>
            <a:r>
              <a:rPr lang="en-US" altLang="ja-JP" sz="20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2022</a:t>
            </a:r>
            <a:r>
              <a:rPr lang="ja-JP" altLang="en-US" sz="20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年</a:t>
            </a:r>
            <a:r>
              <a:rPr lang="en-US" altLang="ja-JP" sz="20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1</a:t>
            </a:r>
            <a:r>
              <a:rPr lang="ja-JP" altLang="en-US" sz="20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月</a:t>
            </a:r>
            <a:r>
              <a:rPr lang="en-US" altLang="ja-JP" sz="20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21</a:t>
            </a:r>
            <a:r>
              <a:rPr lang="ja-JP" altLang="en-US" sz="20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日</a:t>
            </a:r>
            <a:r>
              <a:rPr lang="en-US" altLang="ja-JP" sz="20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ja-JP" altLang="en-US" sz="20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金</a:t>
            </a:r>
            <a:r>
              <a:rPr lang="en-US" altLang="ja-JP" sz="20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p>
          <a:p>
            <a:pPr algn="ctr">
              <a:lnSpc>
                <a:spcPts val="2400"/>
              </a:lnSpc>
            </a:pP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日本時間 </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14</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30</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16</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30</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　中国時間 </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13</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30</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1</a:t>
            </a: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５：</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30</a:t>
            </a:r>
          </a:p>
          <a:p>
            <a:pPr algn="ctr">
              <a:lnSpc>
                <a:spcPts val="2400"/>
              </a:lnSpc>
            </a:pPr>
            <a:r>
              <a:rPr lang="ja-JP" altLang="en-US"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形式：オンライン </a:t>
            </a:r>
            <a:r>
              <a:rPr lang="en-US" altLang="ja-JP" sz="1600" b="1" kern="100" dirty="0">
                <a:ln w="3175">
                  <a:solidFill>
                    <a:schemeClr val="tx1"/>
                  </a:solidFill>
                  <a:prstDash val="solid"/>
                </a:ln>
                <a:solidFill>
                  <a:schemeClr val="bg1"/>
                </a:solidFill>
                <a:effectLst>
                  <a:outerShdw blurRad="50800" dist="38100" dir="2700000" algn="tl" rotWithShape="0">
                    <a:prstClr val="black">
                      <a:alpha val="40000"/>
                    </a:prstClr>
                  </a:outerShdw>
                </a:effectLst>
                <a:latin typeface="メイリオ" panose="020B0604030504040204" pitchFamily="50" charset="-128"/>
                <a:ea typeface="メイリオ" panose="020B0604030504040204" pitchFamily="50" charset="-128"/>
                <a:cs typeface="Arial" panose="020B0604020202020204" pitchFamily="34" charset="0"/>
              </a:rPr>
              <a:t>Zoom</a:t>
            </a:r>
          </a:p>
        </p:txBody>
      </p:sp>
      <p:sp>
        <p:nvSpPr>
          <p:cNvPr id="18" name="正方形/長方形 17">
            <a:extLst>
              <a:ext uri="{FF2B5EF4-FFF2-40B4-BE49-F238E27FC236}">
                <a16:creationId xmlns:a16="http://schemas.microsoft.com/office/drawing/2014/main" id="{EB7DC869-3D0C-43F0-8306-C1D6A842C878}"/>
              </a:ext>
            </a:extLst>
          </p:cNvPr>
          <p:cNvSpPr/>
          <p:nvPr/>
        </p:nvSpPr>
        <p:spPr>
          <a:xfrm>
            <a:off x="0" y="4233866"/>
            <a:ext cx="3429000" cy="279473"/>
          </a:xfrm>
          <a:prstGeom prst="rect">
            <a:avLst/>
          </a:prstGeom>
          <a:solidFill>
            <a:schemeClr val="accent1">
              <a:lumMod val="5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171450" indent="-171450">
              <a:buFont typeface="Wingdings" panose="05000000000000000000" pitchFamily="2" charset="2"/>
              <a:buChar char="n"/>
            </a:pPr>
            <a:r>
              <a:rPr kumimoji="1" lang="ja-JP" altLang="en-US" sz="1200" b="1" dirty="0">
                <a:latin typeface="メイリオ" panose="020B0604030504040204" pitchFamily="50" charset="-128"/>
                <a:ea typeface="メイリオ" panose="020B0604030504040204" pitchFamily="50" charset="-128"/>
              </a:rPr>
              <a:t>開催日時</a:t>
            </a:r>
          </a:p>
        </p:txBody>
      </p:sp>
      <p:cxnSp>
        <p:nvCxnSpPr>
          <p:cNvPr id="24" name="直線コネクタ 23">
            <a:extLst>
              <a:ext uri="{FF2B5EF4-FFF2-40B4-BE49-F238E27FC236}">
                <a16:creationId xmlns:a16="http://schemas.microsoft.com/office/drawing/2014/main" id="{5108A069-1BE1-40F3-BF99-4922F678106C}"/>
              </a:ext>
            </a:extLst>
          </p:cNvPr>
          <p:cNvCxnSpPr>
            <a:cxnSpLocks/>
          </p:cNvCxnSpPr>
          <p:nvPr/>
        </p:nvCxnSpPr>
        <p:spPr>
          <a:xfrm>
            <a:off x="0" y="9405261"/>
            <a:ext cx="6857995" cy="0"/>
          </a:xfrm>
          <a:prstGeom prst="line">
            <a:avLst/>
          </a:prstGeom>
          <a:ln w="79375" cmpd="dbl"/>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BFE1E644-55BB-4ED8-9E5A-DF223640C1DF}"/>
              </a:ext>
            </a:extLst>
          </p:cNvPr>
          <p:cNvSpPr/>
          <p:nvPr/>
        </p:nvSpPr>
        <p:spPr>
          <a:xfrm>
            <a:off x="0" y="4513341"/>
            <a:ext cx="3429000" cy="554839"/>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r>
              <a:rPr kumimoji="1" lang="en-US" altLang="ja-JP" sz="1400" b="1" dirty="0">
                <a:solidFill>
                  <a:schemeClr val="tx1"/>
                </a:solidFill>
                <a:latin typeface="メイリオ" panose="020B0604030504040204" pitchFamily="50" charset="-128"/>
                <a:ea typeface="メイリオ" panose="020B0604030504040204" pitchFamily="50" charset="-128"/>
              </a:rPr>
              <a:t>2022</a:t>
            </a:r>
            <a:r>
              <a:rPr kumimoji="1" lang="ja-JP" altLang="en-US" sz="1400" b="1" dirty="0">
                <a:solidFill>
                  <a:schemeClr val="tx1"/>
                </a:solidFill>
                <a:latin typeface="メイリオ" panose="020B0604030504040204" pitchFamily="50" charset="-128"/>
                <a:ea typeface="メイリオ" panose="020B0604030504040204" pitchFamily="50" charset="-128"/>
              </a:rPr>
              <a:t>年 </a:t>
            </a:r>
            <a:r>
              <a:rPr kumimoji="1" lang="en-US" altLang="ja-JP" sz="1400" b="1" dirty="0">
                <a:solidFill>
                  <a:schemeClr val="tx1"/>
                </a:solidFill>
                <a:latin typeface="メイリオ" panose="020B0604030504040204" pitchFamily="50" charset="-128"/>
                <a:ea typeface="メイリオ" panose="020B0604030504040204" pitchFamily="50" charset="-128"/>
              </a:rPr>
              <a:t>1</a:t>
            </a:r>
            <a:r>
              <a:rPr kumimoji="1" lang="ja-JP" altLang="en-US" sz="1400" b="1" dirty="0">
                <a:solidFill>
                  <a:schemeClr val="tx1"/>
                </a:solidFill>
                <a:latin typeface="メイリオ" panose="020B0604030504040204" pitchFamily="50" charset="-128"/>
                <a:ea typeface="メイリオ" panose="020B0604030504040204" pitchFamily="50" charset="-128"/>
              </a:rPr>
              <a:t>月</a:t>
            </a:r>
            <a:r>
              <a:rPr kumimoji="1" lang="en-US" altLang="ja-JP" sz="1400" b="1" dirty="0">
                <a:solidFill>
                  <a:schemeClr val="tx1"/>
                </a:solidFill>
                <a:latin typeface="メイリオ" panose="020B0604030504040204" pitchFamily="50" charset="-128"/>
                <a:ea typeface="メイリオ" panose="020B0604030504040204" pitchFamily="50" charset="-128"/>
              </a:rPr>
              <a:t>21</a:t>
            </a:r>
            <a:r>
              <a:rPr kumimoji="1" lang="ja-JP" altLang="en-US" sz="1400" b="1" dirty="0">
                <a:solidFill>
                  <a:schemeClr val="tx1"/>
                </a:solidFill>
                <a:latin typeface="メイリオ" panose="020B0604030504040204" pitchFamily="50" charset="-128"/>
                <a:ea typeface="メイリオ" panose="020B0604030504040204" pitchFamily="50" charset="-128"/>
              </a:rPr>
              <a:t>日（金）</a:t>
            </a:r>
            <a:endParaRPr kumimoji="1" lang="en-US" altLang="ja-JP" sz="1400" b="1" dirty="0">
              <a:solidFill>
                <a:schemeClr val="tx1"/>
              </a:solidFill>
              <a:latin typeface="メイリオ" panose="020B0604030504040204" pitchFamily="50" charset="-128"/>
              <a:ea typeface="メイリオ" panose="020B0604030504040204" pitchFamily="50" charset="-128"/>
            </a:endParaRPr>
          </a:p>
          <a:p>
            <a:pPr algn="ctr"/>
            <a:r>
              <a:rPr kumimoji="1" lang="en-US" altLang="ja-JP" sz="1400" b="1" dirty="0">
                <a:solidFill>
                  <a:schemeClr val="tx1"/>
                </a:solidFill>
                <a:latin typeface="メイリオ" panose="020B0604030504040204" pitchFamily="50" charset="-128"/>
                <a:ea typeface="メイリオ" panose="020B0604030504040204" pitchFamily="50" charset="-128"/>
              </a:rPr>
              <a:t>14:30</a:t>
            </a:r>
            <a:r>
              <a:rPr kumimoji="1" lang="ja-JP" altLang="en-US" sz="1400" b="1" dirty="0">
                <a:solidFill>
                  <a:schemeClr val="tx1"/>
                </a:solidFill>
                <a:latin typeface="メイリオ" panose="020B0604030504040204" pitchFamily="50" charset="-128"/>
                <a:ea typeface="メイリオ" panose="020B0604030504040204" pitchFamily="50" charset="-128"/>
              </a:rPr>
              <a:t>～</a:t>
            </a:r>
            <a:r>
              <a:rPr kumimoji="1" lang="en-US" altLang="ja-JP" sz="1400" b="1" dirty="0">
                <a:solidFill>
                  <a:schemeClr val="tx1"/>
                </a:solidFill>
                <a:latin typeface="メイリオ" panose="020B0604030504040204" pitchFamily="50" charset="-128"/>
                <a:ea typeface="メイリオ" panose="020B0604030504040204" pitchFamily="50" charset="-128"/>
              </a:rPr>
              <a:t>16:30</a:t>
            </a:r>
            <a:r>
              <a:rPr kumimoji="1" lang="ja-JP" altLang="en-US" sz="1400" b="1" dirty="0">
                <a:solidFill>
                  <a:schemeClr val="tx1"/>
                </a:solidFill>
                <a:latin typeface="メイリオ" panose="020B0604030504040204" pitchFamily="50" charset="-128"/>
                <a:ea typeface="メイリオ" panose="020B0604030504040204" pitchFamily="50" charset="-128"/>
              </a:rPr>
              <a:t>（日本時間）</a:t>
            </a:r>
            <a:endParaRPr kumimoji="1" lang="ja-JP" altLang="en-US" sz="1100" b="1" dirty="0">
              <a:solidFill>
                <a:schemeClr val="tx1"/>
              </a:solidFill>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A38F7AB3-7784-4798-BEF1-B346386DC5F2}"/>
              </a:ext>
            </a:extLst>
          </p:cNvPr>
          <p:cNvSpPr/>
          <p:nvPr/>
        </p:nvSpPr>
        <p:spPr>
          <a:xfrm>
            <a:off x="0" y="5081409"/>
            <a:ext cx="3429000" cy="279473"/>
          </a:xfrm>
          <a:prstGeom prst="rect">
            <a:avLst/>
          </a:prstGeom>
          <a:solidFill>
            <a:schemeClr val="accent1">
              <a:lumMod val="5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171450" indent="-171450">
              <a:buFont typeface="Wingdings" panose="05000000000000000000" pitchFamily="2" charset="2"/>
              <a:buChar char="n"/>
            </a:pPr>
            <a:r>
              <a:rPr kumimoji="1" lang="ja-JP" altLang="en-US" sz="1200" b="1" dirty="0">
                <a:latin typeface="メイリオ" panose="020B0604030504040204" pitchFamily="50" charset="-128"/>
                <a:ea typeface="メイリオ" panose="020B0604030504040204" pitchFamily="50" charset="-128"/>
              </a:rPr>
              <a:t>主催・後援</a:t>
            </a:r>
          </a:p>
        </p:txBody>
      </p:sp>
      <p:sp>
        <p:nvSpPr>
          <p:cNvPr id="27" name="正方形/長方形 26">
            <a:extLst>
              <a:ext uri="{FF2B5EF4-FFF2-40B4-BE49-F238E27FC236}">
                <a16:creationId xmlns:a16="http://schemas.microsoft.com/office/drawing/2014/main" id="{FB41839E-B042-45C1-8673-C072C15819CC}"/>
              </a:ext>
            </a:extLst>
          </p:cNvPr>
          <p:cNvSpPr/>
          <p:nvPr/>
        </p:nvSpPr>
        <p:spPr>
          <a:xfrm>
            <a:off x="0" y="5373436"/>
            <a:ext cx="3429000" cy="554839"/>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r>
              <a:rPr kumimoji="1" lang="ja-JP" altLang="en-US" sz="1100" b="1" dirty="0">
                <a:solidFill>
                  <a:schemeClr val="tx1"/>
                </a:solidFill>
                <a:latin typeface="メイリオ" panose="020B0604030504040204" pitchFamily="50" charset="-128"/>
                <a:ea typeface="メイリオ" panose="020B0604030504040204" pitchFamily="50" charset="-128"/>
              </a:rPr>
              <a:t>主催：在福岡中国総領事館／日中投資促進機構</a:t>
            </a:r>
            <a:endParaRPr kumimoji="1" lang="en-US" altLang="ja-JP" sz="1100" b="1" dirty="0">
              <a:solidFill>
                <a:schemeClr val="tx1"/>
              </a:solidFill>
              <a:latin typeface="メイリオ" panose="020B0604030504040204" pitchFamily="50" charset="-128"/>
              <a:ea typeface="メイリオ" panose="020B0604030504040204" pitchFamily="50" charset="-128"/>
            </a:endParaRPr>
          </a:p>
          <a:p>
            <a:r>
              <a:rPr kumimoji="1" lang="ja-JP" altLang="en-US" sz="1000" b="1" dirty="0">
                <a:solidFill>
                  <a:schemeClr val="tx1"/>
                </a:solidFill>
                <a:latin typeface="メイリオ" panose="020B0604030504040204" pitchFamily="50" charset="-128"/>
                <a:ea typeface="メイリオ" panose="020B0604030504040204" pitchFamily="50" charset="-128"/>
              </a:rPr>
              <a:t>後援：</a:t>
            </a:r>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一社</a:t>
            </a:r>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九州経済連合会／ </a:t>
            </a:r>
            <a:r>
              <a:rPr kumimoji="1" lang="en-US" altLang="ja-JP" sz="800" b="1" dirty="0">
                <a:solidFill>
                  <a:schemeClr val="tx1"/>
                </a:solidFill>
                <a:latin typeface="メイリオ" panose="020B0604030504040204" pitchFamily="50" charset="-128"/>
                <a:ea typeface="メイリオ" panose="020B0604030504040204" pitchFamily="50" charset="-128"/>
              </a:rPr>
              <a:t>(</a:t>
            </a:r>
            <a:r>
              <a:rPr kumimoji="1" lang="ja-JP" altLang="en-US" sz="800" b="1" dirty="0">
                <a:solidFill>
                  <a:schemeClr val="tx1"/>
                </a:solidFill>
                <a:latin typeface="メイリオ" panose="020B0604030504040204" pitchFamily="50" charset="-128"/>
                <a:ea typeface="メイリオ" panose="020B0604030504040204" pitchFamily="50" charset="-128"/>
              </a:rPr>
              <a:t>公社）福岡貿易会／</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b="1" dirty="0">
                <a:solidFill>
                  <a:schemeClr val="tx1"/>
                </a:solidFill>
                <a:latin typeface="メイリオ" panose="020B0604030504040204" pitchFamily="50" charset="-128"/>
                <a:ea typeface="メイリオ" panose="020B0604030504040204" pitchFamily="50" charset="-128"/>
              </a:rPr>
              <a:t>　　　　福岡・大連未来委員会 ／九州中資企業協会</a:t>
            </a:r>
          </a:p>
        </p:txBody>
      </p:sp>
      <p:sp>
        <p:nvSpPr>
          <p:cNvPr id="29" name="正方形/長方形 28">
            <a:extLst>
              <a:ext uri="{FF2B5EF4-FFF2-40B4-BE49-F238E27FC236}">
                <a16:creationId xmlns:a16="http://schemas.microsoft.com/office/drawing/2014/main" id="{7738CEA5-64FF-4934-A196-1CBC08A3836D}"/>
              </a:ext>
            </a:extLst>
          </p:cNvPr>
          <p:cNvSpPr/>
          <p:nvPr/>
        </p:nvSpPr>
        <p:spPr>
          <a:xfrm>
            <a:off x="-3945" y="5936889"/>
            <a:ext cx="3429000" cy="279473"/>
          </a:xfrm>
          <a:prstGeom prst="rect">
            <a:avLst/>
          </a:prstGeom>
          <a:solidFill>
            <a:schemeClr val="accent1">
              <a:lumMod val="5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171450" indent="-171450">
              <a:buFont typeface="Wingdings" panose="05000000000000000000" pitchFamily="2" charset="2"/>
              <a:buChar char="n"/>
            </a:pPr>
            <a:r>
              <a:rPr kumimoji="1" lang="ja-JP" altLang="en-US" sz="1200" b="1" dirty="0">
                <a:latin typeface="メイリオ" panose="020B0604030504040204" pitchFamily="50" charset="-128"/>
                <a:ea typeface="メイリオ" panose="020B0604030504040204" pitchFamily="50" charset="-128"/>
              </a:rPr>
              <a:t>お申込み</a:t>
            </a:r>
          </a:p>
        </p:txBody>
      </p:sp>
      <p:sp>
        <p:nvSpPr>
          <p:cNvPr id="32" name="正方形/長方形 31">
            <a:extLst>
              <a:ext uri="{FF2B5EF4-FFF2-40B4-BE49-F238E27FC236}">
                <a16:creationId xmlns:a16="http://schemas.microsoft.com/office/drawing/2014/main" id="{6A99FB40-B416-40E5-9A2C-E30E5A739949}"/>
              </a:ext>
            </a:extLst>
          </p:cNvPr>
          <p:cNvSpPr/>
          <p:nvPr/>
        </p:nvSpPr>
        <p:spPr>
          <a:xfrm>
            <a:off x="0" y="6215446"/>
            <a:ext cx="3429000" cy="907784"/>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t"/>
          <a:lstStyle/>
          <a:p>
            <a:r>
              <a:rPr kumimoji="1" lang="ja-JP" altLang="en-US" sz="400" b="1" dirty="0">
                <a:solidFill>
                  <a:schemeClr val="tx1"/>
                </a:solidFill>
                <a:latin typeface="メイリオ" panose="020B0604030504040204" pitchFamily="50" charset="-128"/>
                <a:ea typeface="メイリオ" panose="020B0604030504040204" pitchFamily="50" charset="-128"/>
              </a:rPr>
              <a:t> </a:t>
            </a: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r>
              <a:rPr kumimoji="1" lang="ja-JP" altLang="en-US" sz="1000" b="1" dirty="0">
                <a:solidFill>
                  <a:schemeClr val="tx1"/>
                </a:solidFill>
                <a:latin typeface="メイリオ" panose="020B0604030504040204" pitchFamily="50" charset="-128"/>
                <a:ea typeface="メイリオ" panose="020B0604030504040204" pitchFamily="50" charset="-128"/>
              </a:rPr>
              <a:t>申込</a:t>
            </a:r>
            <a:r>
              <a:rPr kumimoji="1" lang="en-US" altLang="ja-JP" sz="1000" b="1" dirty="0">
                <a:solidFill>
                  <a:schemeClr val="tx1"/>
                </a:solidFill>
                <a:latin typeface="メイリオ" panose="020B0604030504040204" pitchFamily="50" charset="-128"/>
                <a:ea typeface="メイリオ" panose="020B0604030504040204" pitchFamily="50" charset="-128"/>
              </a:rPr>
              <a:t>URL</a:t>
            </a:r>
            <a:r>
              <a:rPr kumimoji="1" lang="ja-JP" altLang="en-US" sz="10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https://bit.ly/3BL8wZJ</a:t>
            </a:r>
          </a:p>
          <a:p>
            <a:r>
              <a:rPr kumimoji="1" lang="ja-JP" altLang="en-US" sz="400" b="1" dirty="0">
                <a:solidFill>
                  <a:schemeClr val="tx1"/>
                </a:solidFill>
                <a:latin typeface="メイリオ" panose="020B0604030504040204" pitchFamily="50" charset="-128"/>
                <a:ea typeface="メイリオ" panose="020B0604030504040204" pitchFamily="50" charset="-128"/>
              </a:rPr>
              <a:t>　</a:t>
            </a:r>
            <a:endParaRPr kumimoji="1" lang="en-US" altLang="ja-JP" sz="400" b="1" dirty="0">
              <a:solidFill>
                <a:schemeClr val="tx1"/>
              </a:solidFill>
              <a:latin typeface="メイリオ" panose="020B0604030504040204" pitchFamily="50" charset="-128"/>
              <a:ea typeface="メイリオ" panose="020B0604030504040204" pitchFamily="50" charset="-128"/>
            </a:endParaRPr>
          </a:p>
          <a:p>
            <a:r>
              <a:rPr kumimoji="1" lang="ja-JP" altLang="en-US" sz="1000" b="1" dirty="0">
                <a:solidFill>
                  <a:schemeClr val="tx1"/>
                </a:solidFill>
                <a:latin typeface="メイリオ" panose="020B0604030504040204" pitchFamily="50" charset="-128"/>
                <a:ea typeface="メイリオ" panose="020B0604030504040204" pitchFamily="50" charset="-128"/>
              </a:rPr>
              <a:t>申込期限：</a:t>
            </a:r>
            <a:r>
              <a:rPr kumimoji="1" lang="en-US" altLang="ja-JP" sz="1100" b="1" dirty="0">
                <a:solidFill>
                  <a:schemeClr val="tx1"/>
                </a:solidFill>
                <a:latin typeface="メイリオ" panose="020B0604030504040204" pitchFamily="50" charset="-128"/>
                <a:ea typeface="メイリオ" panose="020B0604030504040204" pitchFamily="50" charset="-128"/>
              </a:rPr>
              <a:t>2022</a:t>
            </a:r>
            <a:r>
              <a:rPr kumimoji="1" lang="ja-JP" altLang="en-US" sz="1100" b="1" dirty="0">
                <a:solidFill>
                  <a:schemeClr val="tx1"/>
                </a:solidFill>
                <a:latin typeface="メイリオ" panose="020B0604030504040204" pitchFamily="50" charset="-128"/>
                <a:ea typeface="メイリオ" panose="020B0604030504040204" pitchFamily="50" charset="-128"/>
              </a:rPr>
              <a:t>年</a:t>
            </a:r>
            <a:r>
              <a:rPr kumimoji="1" lang="en-US" altLang="ja-JP" sz="1100" b="1" dirty="0">
                <a:solidFill>
                  <a:schemeClr val="tx1"/>
                </a:solidFill>
                <a:latin typeface="メイリオ" panose="020B0604030504040204" pitchFamily="50" charset="-128"/>
                <a:ea typeface="メイリオ" panose="020B0604030504040204" pitchFamily="50" charset="-128"/>
              </a:rPr>
              <a:t>1</a:t>
            </a:r>
            <a:r>
              <a:rPr kumimoji="1" lang="ja-JP" altLang="en-US" sz="1100" b="1" dirty="0">
                <a:solidFill>
                  <a:schemeClr val="tx1"/>
                </a:solidFill>
                <a:latin typeface="メイリオ" panose="020B0604030504040204" pitchFamily="50" charset="-128"/>
                <a:ea typeface="メイリオ" panose="020B0604030504040204" pitchFamily="50" charset="-128"/>
              </a:rPr>
              <a:t>月</a:t>
            </a:r>
            <a:r>
              <a:rPr kumimoji="1" lang="en-US" altLang="ja-JP" sz="1100" b="1" dirty="0">
                <a:solidFill>
                  <a:schemeClr val="tx1"/>
                </a:solidFill>
                <a:latin typeface="メイリオ" panose="020B0604030504040204" pitchFamily="50" charset="-128"/>
                <a:ea typeface="メイリオ" panose="020B0604030504040204" pitchFamily="50" charset="-128"/>
              </a:rPr>
              <a:t>21</a:t>
            </a:r>
            <a:r>
              <a:rPr kumimoji="1" lang="ja-JP" altLang="en-US" sz="1100" b="1" dirty="0">
                <a:solidFill>
                  <a:schemeClr val="tx1"/>
                </a:solidFill>
                <a:latin typeface="メイリオ" panose="020B0604030504040204" pitchFamily="50" charset="-128"/>
                <a:ea typeface="メイリオ" panose="020B0604030504040204" pitchFamily="50" charset="-128"/>
              </a:rPr>
              <a:t>日（金）</a:t>
            </a:r>
            <a:endParaRPr kumimoji="1" lang="en-US" altLang="ja-JP" sz="1000" b="1" dirty="0">
              <a:solidFill>
                <a:schemeClr val="tx1"/>
              </a:solidFill>
              <a:latin typeface="メイリオ" panose="020B0604030504040204" pitchFamily="50" charset="-128"/>
              <a:ea typeface="メイリオ" panose="020B0604030504040204" pitchFamily="50" charset="-128"/>
            </a:endParaRPr>
          </a:p>
          <a:p>
            <a:endParaRPr kumimoji="1" lang="en-US" altLang="ja-JP" sz="1000" b="1" dirty="0">
              <a:solidFill>
                <a:schemeClr val="tx1"/>
              </a:solidFill>
              <a:latin typeface="メイリオ" panose="020B0604030504040204" pitchFamily="50" charset="-128"/>
              <a:ea typeface="メイリオ" panose="020B0604030504040204" pitchFamily="50" charset="-128"/>
            </a:endParaRPr>
          </a:p>
          <a:p>
            <a:endParaRPr kumimoji="1" lang="en-US" altLang="ja-JP" sz="1000" b="1" dirty="0">
              <a:solidFill>
                <a:schemeClr val="tx1"/>
              </a:solidFill>
              <a:latin typeface="メイリオ" panose="020B0604030504040204" pitchFamily="50" charset="-128"/>
              <a:ea typeface="メイリオ" panose="020B0604030504040204" pitchFamily="50" charset="-128"/>
            </a:endParaRPr>
          </a:p>
        </p:txBody>
      </p:sp>
      <p:sp>
        <p:nvSpPr>
          <p:cNvPr id="33" name="正方形/長方形 32">
            <a:extLst>
              <a:ext uri="{FF2B5EF4-FFF2-40B4-BE49-F238E27FC236}">
                <a16:creationId xmlns:a16="http://schemas.microsoft.com/office/drawing/2014/main" id="{2A5ADB6C-A30F-4FF6-98A0-88AA69E58EB4}"/>
              </a:ext>
            </a:extLst>
          </p:cNvPr>
          <p:cNvSpPr/>
          <p:nvPr/>
        </p:nvSpPr>
        <p:spPr>
          <a:xfrm>
            <a:off x="-8709" y="7101072"/>
            <a:ext cx="3429000" cy="279473"/>
          </a:xfrm>
          <a:prstGeom prst="rect">
            <a:avLst/>
          </a:prstGeom>
          <a:solidFill>
            <a:schemeClr val="accent1">
              <a:lumMod val="5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171450" indent="-171450">
              <a:buFont typeface="Wingdings" panose="05000000000000000000" pitchFamily="2" charset="2"/>
              <a:buChar char="n"/>
            </a:pPr>
            <a:r>
              <a:rPr kumimoji="1" lang="ja-JP" altLang="en-US" sz="1200" b="1" dirty="0">
                <a:latin typeface="メイリオ" panose="020B0604030504040204" pitchFamily="50" charset="-128"/>
                <a:ea typeface="メイリオ" panose="020B0604030504040204" pitchFamily="50" charset="-128"/>
              </a:rPr>
              <a:t>お問合せ</a:t>
            </a:r>
          </a:p>
        </p:txBody>
      </p:sp>
      <p:sp>
        <p:nvSpPr>
          <p:cNvPr id="38" name="正方形/長方形 37">
            <a:extLst>
              <a:ext uri="{FF2B5EF4-FFF2-40B4-BE49-F238E27FC236}">
                <a16:creationId xmlns:a16="http://schemas.microsoft.com/office/drawing/2014/main" id="{79BE8C13-D1A6-4BC7-AA69-228D4E474D33}"/>
              </a:ext>
            </a:extLst>
          </p:cNvPr>
          <p:cNvSpPr/>
          <p:nvPr/>
        </p:nvSpPr>
        <p:spPr>
          <a:xfrm>
            <a:off x="0" y="7380616"/>
            <a:ext cx="3429000" cy="900586"/>
          </a:xfrm>
          <a:prstGeom prst="rect">
            <a:avLst/>
          </a:prstGeom>
          <a:solidFill>
            <a:schemeClr val="bg1"/>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r>
              <a:rPr kumimoji="1" lang="zh-TW" altLang="en-US" sz="1000" b="1" dirty="0">
                <a:solidFill>
                  <a:schemeClr val="tx1"/>
                </a:solidFill>
                <a:latin typeface="メイリオ" panose="020B0604030504040204" pitchFamily="50" charset="-128"/>
                <a:ea typeface="メイリオ" panose="020B0604030504040204" pitchFamily="50" charset="-128"/>
              </a:rPr>
              <a:t>九州中資企業協会事務局</a:t>
            </a:r>
          </a:p>
          <a:p>
            <a:r>
              <a:rPr kumimoji="1" lang="en-US" altLang="zh-TW" sz="1000" b="1" dirty="0">
                <a:solidFill>
                  <a:schemeClr val="tx1"/>
                </a:solidFill>
                <a:latin typeface="メイリオ" panose="020B0604030504040204" pitchFamily="50" charset="-128"/>
                <a:ea typeface="メイリオ" panose="020B0604030504040204" pitchFamily="50" charset="-128"/>
              </a:rPr>
              <a:t>E-mail</a:t>
            </a:r>
            <a:r>
              <a:rPr kumimoji="1" lang="zh-TW" altLang="en-US" sz="1000" b="1" dirty="0">
                <a:solidFill>
                  <a:schemeClr val="tx1"/>
                </a:solidFill>
                <a:latin typeface="メイリオ" panose="020B0604030504040204" pitchFamily="50" charset="-128"/>
                <a:ea typeface="メイリオ" panose="020B0604030504040204" pitchFamily="50" charset="-128"/>
              </a:rPr>
              <a:t>：</a:t>
            </a:r>
            <a:r>
              <a:rPr kumimoji="1" lang="en-US" altLang="zh-TW" sz="1000" b="1" dirty="0">
                <a:solidFill>
                  <a:schemeClr val="tx1"/>
                </a:solidFill>
                <a:latin typeface="メイリオ" panose="020B0604030504040204" pitchFamily="50" charset="-128"/>
                <a:ea typeface="メイリオ" panose="020B0604030504040204" pitchFamily="50" charset="-128"/>
              </a:rPr>
              <a:t>kcea@asahi-int.jp</a:t>
            </a:r>
          </a:p>
          <a:p>
            <a:r>
              <a:rPr kumimoji="1" lang="en-US" altLang="zh-TW" sz="1000" b="1" dirty="0">
                <a:solidFill>
                  <a:schemeClr val="tx1"/>
                </a:solidFill>
                <a:latin typeface="メイリオ" panose="020B0604030504040204" pitchFamily="50" charset="-128"/>
                <a:ea typeface="メイリオ" panose="020B0604030504040204" pitchFamily="50" charset="-128"/>
              </a:rPr>
              <a:t>TEL</a:t>
            </a:r>
            <a:r>
              <a:rPr kumimoji="1" lang="zh-TW" altLang="en-US" sz="1000" b="1" dirty="0">
                <a:solidFill>
                  <a:schemeClr val="tx1"/>
                </a:solidFill>
                <a:latin typeface="メイリオ" panose="020B0604030504040204" pitchFamily="50" charset="-128"/>
                <a:ea typeface="メイリオ" panose="020B0604030504040204" pitchFamily="50" charset="-128"/>
              </a:rPr>
              <a:t>：</a:t>
            </a:r>
            <a:r>
              <a:rPr kumimoji="1" lang="en-US" altLang="zh-TW" sz="1000" b="1" dirty="0">
                <a:solidFill>
                  <a:schemeClr val="tx1"/>
                </a:solidFill>
                <a:latin typeface="メイリオ" panose="020B0604030504040204" pitchFamily="50" charset="-128"/>
                <a:ea typeface="メイリオ" panose="020B0604030504040204" pitchFamily="50" charset="-128"/>
              </a:rPr>
              <a:t>092-409-7318 </a:t>
            </a:r>
            <a:r>
              <a:rPr kumimoji="1" lang="zh-TW" altLang="en-US" sz="1000" b="1" dirty="0">
                <a:solidFill>
                  <a:schemeClr val="tx1"/>
                </a:solidFill>
                <a:latin typeface="メイリオ" panose="020B0604030504040204" pitchFamily="50" charset="-128"/>
                <a:ea typeface="メイリオ" panose="020B0604030504040204" pitchFamily="50" charset="-128"/>
              </a:rPr>
              <a:t>、</a:t>
            </a:r>
            <a:r>
              <a:rPr kumimoji="1" lang="en-US" altLang="zh-TW" sz="1000" b="1" dirty="0">
                <a:solidFill>
                  <a:schemeClr val="tx1"/>
                </a:solidFill>
                <a:latin typeface="メイリオ" panose="020B0604030504040204" pitchFamily="50" charset="-128"/>
                <a:ea typeface="メイリオ" panose="020B0604030504040204" pitchFamily="50" charset="-128"/>
              </a:rPr>
              <a:t>FAX</a:t>
            </a:r>
            <a:r>
              <a:rPr kumimoji="1" lang="zh-TW" altLang="en-US" sz="1000" b="1" dirty="0">
                <a:solidFill>
                  <a:schemeClr val="tx1"/>
                </a:solidFill>
                <a:latin typeface="メイリオ" panose="020B0604030504040204" pitchFamily="50" charset="-128"/>
                <a:ea typeface="メイリオ" panose="020B0604030504040204" pitchFamily="50" charset="-128"/>
              </a:rPr>
              <a:t>：</a:t>
            </a:r>
            <a:r>
              <a:rPr kumimoji="1" lang="en-US" altLang="zh-TW" sz="1000" b="1" dirty="0">
                <a:solidFill>
                  <a:schemeClr val="tx1"/>
                </a:solidFill>
                <a:latin typeface="メイリオ" panose="020B0604030504040204" pitchFamily="50" charset="-128"/>
                <a:ea typeface="メイリオ" panose="020B0604030504040204" pitchFamily="50" charset="-128"/>
              </a:rPr>
              <a:t>092-292-1982 </a:t>
            </a:r>
          </a:p>
          <a:p>
            <a:r>
              <a:rPr kumimoji="1" lang="zh-TW" altLang="en-US" sz="1000" b="1" dirty="0">
                <a:solidFill>
                  <a:schemeClr val="tx1"/>
                </a:solidFill>
                <a:latin typeface="メイリオ" panose="020B0604030504040204" pitchFamily="50" charset="-128"/>
                <a:ea typeface="メイリオ" panose="020B0604030504040204" pitchFamily="50" charset="-128"/>
              </a:rPr>
              <a:t>（担当：劉維雪、兪海燕、王贏天）</a:t>
            </a:r>
            <a:endParaRPr kumimoji="1" lang="en-US" altLang="ja-JP" sz="1000" b="1" dirty="0">
              <a:solidFill>
                <a:schemeClr val="tx1"/>
              </a:solidFill>
              <a:latin typeface="メイリオ" panose="020B0604030504040204" pitchFamily="50" charset="-128"/>
              <a:ea typeface="メイリオ" panose="020B0604030504040204" pitchFamily="50" charset="-128"/>
            </a:endParaRPr>
          </a:p>
        </p:txBody>
      </p:sp>
      <p:sp>
        <p:nvSpPr>
          <p:cNvPr id="41" name="正方形/長方形 40">
            <a:extLst>
              <a:ext uri="{FF2B5EF4-FFF2-40B4-BE49-F238E27FC236}">
                <a16:creationId xmlns:a16="http://schemas.microsoft.com/office/drawing/2014/main" id="{A13389BE-F207-4370-9D27-C8AE6119111C}"/>
              </a:ext>
            </a:extLst>
          </p:cNvPr>
          <p:cNvSpPr/>
          <p:nvPr/>
        </p:nvSpPr>
        <p:spPr>
          <a:xfrm>
            <a:off x="0" y="8259791"/>
            <a:ext cx="3429000" cy="279473"/>
          </a:xfrm>
          <a:prstGeom prst="rect">
            <a:avLst/>
          </a:prstGeom>
          <a:solidFill>
            <a:schemeClr val="accent1">
              <a:lumMod val="5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171450" indent="-171450">
              <a:buFont typeface="Wingdings" panose="05000000000000000000" pitchFamily="2" charset="2"/>
              <a:buChar char="n"/>
            </a:pPr>
            <a:r>
              <a:rPr kumimoji="1" lang="ja-JP" altLang="en-US" sz="1200" b="1" dirty="0">
                <a:latin typeface="メイリオ" panose="020B0604030504040204" pitchFamily="50" charset="-128"/>
                <a:ea typeface="メイリオ" panose="020B0604030504040204" pitchFamily="50" charset="-128"/>
              </a:rPr>
              <a:t>注意事項</a:t>
            </a:r>
          </a:p>
        </p:txBody>
      </p:sp>
      <p:sp>
        <p:nvSpPr>
          <p:cNvPr id="42" name="正方形/長方形 41">
            <a:extLst>
              <a:ext uri="{FF2B5EF4-FFF2-40B4-BE49-F238E27FC236}">
                <a16:creationId xmlns:a16="http://schemas.microsoft.com/office/drawing/2014/main" id="{6ACE1E67-9234-43D7-9A7B-FBBB05F5E422}"/>
              </a:ext>
            </a:extLst>
          </p:cNvPr>
          <p:cNvSpPr/>
          <p:nvPr/>
        </p:nvSpPr>
        <p:spPr>
          <a:xfrm>
            <a:off x="0" y="8532148"/>
            <a:ext cx="3429000" cy="790492"/>
          </a:xfrm>
          <a:prstGeom prst="rect">
            <a:avLst/>
          </a:prstGeom>
          <a:solidFill>
            <a:schemeClr val="bg1"/>
          </a:solidFill>
          <a:ln>
            <a:solidFill>
              <a:srgbClr val="8497B0"/>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r>
              <a:rPr kumimoji="1" lang="ja-JP" altLang="en-US" sz="1000" b="1" dirty="0">
                <a:solidFill>
                  <a:schemeClr val="tx1"/>
                </a:solidFill>
                <a:latin typeface="メイリオ" panose="020B0604030504040204" pitchFamily="50" charset="-128"/>
                <a:ea typeface="メイリオ" panose="020B0604030504040204" pitchFamily="50" charset="-128"/>
              </a:rPr>
              <a:t>定　員：</a:t>
            </a:r>
            <a:r>
              <a:rPr kumimoji="1" lang="en-US" altLang="ja-JP" sz="1000" b="1" dirty="0">
                <a:solidFill>
                  <a:schemeClr val="tx1"/>
                </a:solidFill>
                <a:latin typeface="メイリオ" panose="020B0604030504040204" pitchFamily="50" charset="-128"/>
                <a:ea typeface="メイリオ" panose="020B0604030504040204" pitchFamily="50" charset="-128"/>
              </a:rPr>
              <a:t>100</a:t>
            </a:r>
            <a:r>
              <a:rPr kumimoji="1" lang="ja-JP" altLang="en-US" sz="1000" b="1" dirty="0">
                <a:solidFill>
                  <a:schemeClr val="tx1"/>
                </a:solidFill>
                <a:latin typeface="メイリオ" panose="020B0604030504040204" pitchFamily="50" charset="-128"/>
                <a:ea typeface="メイリオ" panose="020B0604030504040204" pitchFamily="50" charset="-128"/>
              </a:rPr>
              <a:t>名（先着順）</a:t>
            </a:r>
            <a:endParaRPr kumimoji="1" lang="en-US" altLang="ja-JP" sz="1000" b="1" dirty="0">
              <a:solidFill>
                <a:schemeClr val="tx1"/>
              </a:solidFill>
              <a:latin typeface="メイリオ" panose="020B0604030504040204" pitchFamily="50" charset="-128"/>
              <a:ea typeface="メイリオ" panose="020B0604030504040204" pitchFamily="50" charset="-128"/>
            </a:endParaRPr>
          </a:p>
          <a:p>
            <a:r>
              <a:rPr kumimoji="1" lang="ja-JP" altLang="en-US" sz="1000" b="1" dirty="0">
                <a:solidFill>
                  <a:schemeClr val="tx1"/>
                </a:solidFill>
                <a:latin typeface="メイリオ" panose="020B0604030504040204" pitchFamily="50" charset="-128"/>
                <a:ea typeface="メイリオ" panose="020B0604030504040204" pitchFamily="50" charset="-128"/>
              </a:rPr>
              <a:t>参加費：無料</a:t>
            </a:r>
            <a:endParaRPr kumimoji="1" lang="en-US" altLang="ja-JP" sz="1000" b="1" dirty="0">
              <a:solidFill>
                <a:schemeClr val="tx1"/>
              </a:solidFill>
              <a:latin typeface="メイリオ" panose="020B0604030504040204" pitchFamily="50" charset="-128"/>
              <a:ea typeface="メイリオ" panose="020B0604030504040204" pitchFamily="50" charset="-128"/>
            </a:endParaRPr>
          </a:p>
          <a:p>
            <a:r>
              <a:rPr kumimoji="1" lang="ja-JP" altLang="en-US" sz="1000" b="1" dirty="0">
                <a:solidFill>
                  <a:schemeClr val="tx1"/>
                </a:solidFill>
                <a:latin typeface="メイリオ" panose="020B0604030504040204" pitchFamily="50" charset="-128"/>
                <a:ea typeface="メイリオ" panose="020B0604030504040204" pitchFamily="50" charset="-128"/>
              </a:rPr>
              <a:t>形　式：オンライン会議システム</a:t>
            </a:r>
            <a:r>
              <a:rPr kumimoji="1" lang="en-US" altLang="ja-JP" sz="1000" b="1" dirty="0">
                <a:solidFill>
                  <a:schemeClr val="tx1"/>
                </a:solidFill>
                <a:latin typeface="メイリオ" panose="020B0604030504040204" pitchFamily="50" charset="-128"/>
                <a:ea typeface="メイリオ" panose="020B0604030504040204" pitchFamily="50" charset="-128"/>
              </a:rPr>
              <a:t>Zoom</a:t>
            </a:r>
          </a:p>
          <a:p>
            <a:r>
              <a:rPr kumimoji="1" lang="en-US" altLang="ja-JP" sz="700" b="1" dirty="0">
                <a:solidFill>
                  <a:schemeClr val="tx1"/>
                </a:solidFill>
                <a:latin typeface="メイリオ" panose="020B0604030504040204" pitchFamily="50" charset="-128"/>
                <a:ea typeface="メイリオ" panose="020B0604030504040204" pitchFamily="50" charset="-128"/>
              </a:rPr>
              <a:t>※Zoom</a:t>
            </a:r>
            <a:r>
              <a:rPr kumimoji="1" lang="ja-JP" altLang="en-US" sz="700" b="1" dirty="0">
                <a:solidFill>
                  <a:schemeClr val="tx1"/>
                </a:solidFill>
                <a:latin typeface="メイリオ" panose="020B0604030504040204" pitchFamily="50" charset="-128"/>
                <a:ea typeface="メイリオ" panose="020B0604030504040204" pitchFamily="50" charset="-128"/>
              </a:rPr>
              <a:t>に関わるご質問はお受けしかねますのでご留意ください。</a:t>
            </a:r>
            <a:endParaRPr kumimoji="1" lang="en-US" altLang="ja-JP" sz="700" b="1" dirty="0">
              <a:solidFill>
                <a:schemeClr val="tx1"/>
              </a:solidFill>
              <a:latin typeface="メイリオ" panose="020B0604030504040204" pitchFamily="50" charset="-128"/>
              <a:ea typeface="メイリオ" panose="020B0604030504040204" pitchFamily="50" charset="-128"/>
            </a:endParaRPr>
          </a:p>
        </p:txBody>
      </p:sp>
      <p:sp>
        <p:nvSpPr>
          <p:cNvPr id="36" name="正方形/長方形 35">
            <a:extLst>
              <a:ext uri="{FF2B5EF4-FFF2-40B4-BE49-F238E27FC236}">
                <a16:creationId xmlns:a16="http://schemas.microsoft.com/office/drawing/2014/main" id="{FF2EA21C-6A4B-4728-AE5E-C5673A7F748D}"/>
              </a:ext>
            </a:extLst>
          </p:cNvPr>
          <p:cNvSpPr/>
          <p:nvPr/>
        </p:nvSpPr>
        <p:spPr>
          <a:xfrm>
            <a:off x="3428993" y="4237900"/>
            <a:ext cx="3429000" cy="279473"/>
          </a:xfrm>
          <a:prstGeom prst="rect">
            <a:avLst/>
          </a:prstGeom>
          <a:solidFill>
            <a:schemeClr val="accent1">
              <a:lumMod val="5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171450" indent="-171450">
              <a:buFont typeface="Wingdings" panose="05000000000000000000" pitchFamily="2" charset="2"/>
              <a:buChar char="n"/>
            </a:pPr>
            <a:r>
              <a:rPr kumimoji="1" lang="ja-JP" altLang="en-US" sz="1200" b="1" dirty="0">
                <a:latin typeface="メイリオ" panose="020B0604030504040204" pitchFamily="50" charset="-128"/>
                <a:ea typeface="メイリオ" panose="020B0604030504040204" pitchFamily="50" charset="-128"/>
              </a:rPr>
              <a:t>プログラム</a:t>
            </a:r>
          </a:p>
        </p:txBody>
      </p:sp>
      <p:pic>
        <p:nvPicPr>
          <p:cNvPr id="1028" name="Picture 4">
            <a:extLst>
              <a:ext uri="{FF2B5EF4-FFF2-40B4-BE49-F238E27FC236}">
                <a16:creationId xmlns:a16="http://schemas.microsoft.com/office/drawing/2014/main" id="{D7DBE0E1-DCA3-440E-8824-AC63461F144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599" y="6196296"/>
            <a:ext cx="905691" cy="9056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067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D6FAD818-ACC6-4F2B-B646-E8D98B8F9CEE}"/>
              </a:ext>
            </a:extLst>
          </p:cNvPr>
          <p:cNvPicPr>
            <a:picLocks noChangeAspect="1"/>
          </p:cNvPicPr>
          <p:nvPr/>
        </p:nvPicPr>
        <p:blipFill rotWithShape="1">
          <a:blip r:embed="rId2">
            <a:lum bright="70000" contrast="-70000"/>
          </a:blip>
          <a:srcRect l="14877" r="10771"/>
          <a:stretch/>
        </p:blipFill>
        <p:spPr>
          <a:xfrm>
            <a:off x="3868970" y="4082275"/>
            <a:ext cx="2994656" cy="3313844"/>
          </a:xfrm>
          <a:prstGeom prst="rect">
            <a:avLst/>
          </a:prstGeom>
        </p:spPr>
      </p:pic>
      <p:pic>
        <p:nvPicPr>
          <p:cNvPr id="5" name="図 4">
            <a:extLst>
              <a:ext uri="{FF2B5EF4-FFF2-40B4-BE49-F238E27FC236}">
                <a16:creationId xmlns:a16="http://schemas.microsoft.com/office/drawing/2014/main" id="{3D694406-F63B-40E1-9592-63DDFA05D0D3}"/>
              </a:ext>
            </a:extLst>
          </p:cNvPr>
          <p:cNvPicPr>
            <a:picLocks noChangeAspect="1"/>
          </p:cNvPicPr>
          <p:nvPr/>
        </p:nvPicPr>
        <p:blipFill>
          <a:blip r:embed="rId3">
            <a:lum bright="70000" contrast="-70000"/>
            <a:extLst>
              <a:ext uri="{BEBA8EAE-BF5A-486C-A8C5-ECC9F3942E4B}">
                <a14:imgProps xmlns:a14="http://schemas.microsoft.com/office/drawing/2010/main">
                  <a14:imgLayer r:embed="rId4">
                    <a14:imgEffect>
                      <a14:saturation sat="33000"/>
                    </a14:imgEffect>
                  </a14:imgLayer>
                </a14:imgProps>
              </a:ext>
            </a:extLst>
          </a:blip>
          <a:stretch>
            <a:fillRect/>
          </a:stretch>
        </p:blipFill>
        <p:spPr>
          <a:xfrm>
            <a:off x="1255432" y="2210911"/>
            <a:ext cx="4311882" cy="2668762"/>
          </a:xfrm>
          <a:prstGeom prst="rect">
            <a:avLst/>
          </a:prstGeom>
        </p:spPr>
      </p:pic>
      <p:sp>
        <p:nvSpPr>
          <p:cNvPr id="28" name="テキスト ボックス 27">
            <a:extLst>
              <a:ext uri="{FF2B5EF4-FFF2-40B4-BE49-F238E27FC236}">
                <a16:creationId xmlns:a16="http://schemas.microsoft.com/office/drawing/2014/main" id="{04F434C8-3F94-4ED6-ADC8-EE2DDF1982CC}"/>
              </a:ext>
            </a:extLst>
          </p:cNvPr>
          <p:cNvSpPr txBox="1"/>
          <p:nvPr/>
        </p:nvSpPr>
        <p:spPr>
          <a:xfrm>
            <a:off x="0" y="470794"/>
            <a:ext cx="6858000" cy="1134532"/>
          </a:xfrm>
          <a:prstGeom prst="rect">
            <a:avLst/>
          </a:prstGeom>
          <a:solidFill>
            <a:srgbClr val="F2F2F2">
              <a:alpha val="65098"/>
            </a:srgbClr>
          </a:solidFill>
        </p:spPr>
        <p:txBody>
          <a:bodyPr wrap="square" tIns="72000" anchor="ctr">
            <a:spAutoFit/>
          </a:bodyPr>
          <a:lstStyle/>
          <a:p>
            <a:r>
              <a:rPr lang="ja-JP" altLang="en-US" sz="1100" b="1" dirty="0">
                <a:latin typeface="メイリオ" panose="020B0604030504040204" pitchFamily="50" charset="-128"/>
                <a:ea typeface="メイリオ" panose="020B0604030504040204" pitchFamily="50" charset="-128"/>
              </a:rPr>
              <a:t>  新型コロナウイルス感染拡大が、日本及び世界に大きな影響をもたらしている。その中で日系企業がどのように中国事業を展開し活動をすすめていくのか、特に地理的中国に一番近い九州は今後どういう姿勢で中国との投資貿易などを推進していくべきか、今後の中国ビジネスを再考する機会として企業の皆様に幅広くご参加頂けるセミナーを開催致します。</a:t>
            </a:r>
          </a:p>
          <a:p>
            <a:r>
              <a:rPr lang="ja-JP" altLang="en-US" sz="1100" b="1" dirty="0">
                <a:latin typeface="メイリオ" panose="020B0604030504040204" pitchFamily="50" charset="-128"/>
                <a:ea typeface="メイリオ" panose="020B0604030504040204" pitchFamily="50" charset="-128"/>
              </a:rPr>
              <a:t>  中国における日本企業の投資と将来展望についての講演と在中国日系企業による事業展開紹介等を通して、中国投資の理解を深める機会としてぜひご活用いただきたく、皆さまのご参加をお待ち申し上げます。</a:t>
            </a:r>
          </a:p>
        </p:txBody>
      </p:sp>
      <p:sp>
        <p:nvSpPr>
          <p:cNvPr id="59" name="正方形/長方形 58">
            <a:extLst>
              <a:ext uri="{FF2B5EF4-FFF2-40B4-BE49-F238E27FC236}">
                <a16:creationId xmlns:a16="http://schemas.microsoft.com/office/drawing/2014/main" id="{FF49F80E-5F42-498A-9EBD-646A39218A3D}"/>
              </a:ext>
            </a:extLst>
          </p:cNvPr>
          <p:cNvSpPr/>
          <p:nvPr/>
        </p:nvSpPr>
        <p:spPr>
          <a:xfrm>
            <a:off x="853920" y="9419598"/>
            <a:ext cx="5932332" cy="4317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ＭＳ Ｐゴシック" panose="020B0600070205080204" pitchFamily="50" charset="-128"/>
                <a:ea typeface="ＭＳ Ｐゴシック" panose="020B0600070205080204" pitchFamily="50" charset="-128"/>
              </a:rPr>
              <a:t>日中投資促進機構 〒</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106-0032</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 東京都港区六本木</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1-8-7</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MFPR</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六本木麻布台ビル</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6</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階 </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TEL</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03-5545-3118</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　</a:t>
            </a:r>
          </a:p>
        </p:txBody>
      </p:sp>
      <p:pic>
        <p:nvPicPr>
          <p:cNvPr id="35" name="図 34">
            <a:extLst>
              <a:ext uri="{FF2B5EF4-FFF2-40B4-BE49-F238E27FC236}">
                <a16:creationId xmlns:a16="http://schemas.microsoft.com/office/drawing/2014/main" id="{8E706E6D-83D4-4014-9B7E-5C0486C244FB}"/>
              </a:ext>
            </a:extLst>
          </p:cNvPr>
          <p:cNvPicPr>
            <a:picLocks noChangeAspect="1"/>
          </p:cNvPicPr>
          <p:nvPr/>
        </p:nvPicPr>
        <p:blipFill rotWithShape="1">
          <a:blip r:embed="rId5">
            <a:extLst>
              <a:ext uri="{28A0092B-C50C-407E-A947-70E740481C1C}">
                <a14:useLocalDpi xmlns:a14="http://schemas.microsoft.com/office/drawing/2010/main" val="0"/>
              </a:ext>
            </a:extLst>
          </a:blip>
          <a:srcRect t="24755" b="10054"/>
          <a:stretch/>
        </p:blipFill>
        <p:spPr>
          <a:xfrm>
            <a:off x="57141" y="9436100"/>
            <a:ext cx="819150" cy="431799"/>
          </a:xfrm>
          <a:prstGeom prst="rect">
            <a:avLst/>
          </a:prstGeom>
        </p:spPr>
      </p:pic>
      <p:sp>
        <p:nvSpPr>
          <p:cNvPr id="25" name="テキスト ボックス 24">
            <a:extLst>
              <a:ext uri="{FF2B5EF4-FFF2-40B4-BE49-F238E27FC236}">
                <a16:creationId xmlns:a16="http://schemas.microsoft.com/office/drawing/2014/main" id="{5E8FC424-9F1D-4EB8-8AE2-4C2C150112A3}"/>
              </a:ext>
            </a:extLst>
          </p:cNvPr>
          <p:cNvSpPr txBox="1"/>
          <p:nvPr/>
        </p:nvSpPr>
        <p:spPr>
          <a:xfrm>
            <a:off x="1785643" y="2293509"/>
            <a:ext cx="4311882" cy="1523494"/>
          </a:xfrm>
          <a:prstGeom prst="rect">
            <a:avLst/>
          </a:prstGeom>
          <a:noFill/>
        </p:spPr>
        <p:txBody>
          <a:bodyPr wrap="square">
            <a:spAutoFit/>
          </a:bodyPr>
          <a:lstStyle/>
          <a:p>
            <a:r>
              <a:rPr lang="ja-JP" altLang="en-US" sz="11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日中投資促進機構事務局長・みずほ銀行理事　岡 豊樹 氏</a:t>
            </a:r>
            <a:endParaRPr lang="en-US" altLang="ja-JP" sz="11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endParaRPr lang="ja-JP" altLang="en-US" sz="11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1986</a:t>
            </a:r>
            <a:r>
              <a:rPr lang="ja-JP" altLang="en-US" sz="1000" dirty="0">
                <a:latin typeface="メイリオ" panose="020B0604030504040204" pitchFamily="50" charset="-128"/>
                <a:ea typeface="メイリオ" panose="020B0604030504040204" pitchFamily="50" charset="-128"/>
              </a:rPr>
              <a:t>年神戸大学経済学部卒業。</a:t>
            </a:r>
            <a:r>
              <a:rPr lang="en-US" altLang="ja-JP" sz="1000" dirty="0">
                <a:latin typeface="メイリオ" panose="020B0604030504040204" pitchFamily="50" charset="-128"/>
                <a:ea typeface="メイリオ" panose="020B0604030504040204" pitchFamily="50" charset="-128"/>
              </a:rPr>
              <a:t>1986</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4</a:t>
            </a:r>
            <a:r>
              <a:rPr lang="ja-JP" altLang="en-US" sz="1000" dirty="0">
                <a:latin typeface="メイリオ" panose="020B0604030504040204" pitchFamily="50" charset="-128"/>
                <a:ea typeface="メイリオ" panose="020B0604030504040204" pitchFamily="50" charset="-128"/>
              </a:rPr>
              <a:t>月株式会社日本興業銀行入行、</a:t>
            </a:r>
            <a:r>
              <a:rPr lang="en-US" altLang="ja-JP" sz="1000" dirty="0">
                <a:latin typeface="メイリオ" panose="020B0604030504040204" pitchFamily="50" charset="-128"/>
                <a:ea typeface="メイリオ" panose="020B0604030504040204" pitchFamily="50" charset="-128"/>
              </a:rPr>
              <a:t>2006</a:t>
            </a:r>
            <a:r>
              <a:rPr lang="ja-JP" altLang="en-US" sz="1000" dirty="0">
                <a:latin typeface="メイリオ" panose="020B0604030504040204" pitchFamily="50" charset="-128"/>
                <a:ea typeface="メイリオ" panose="020B0604030504040204" pitchFamily="50" charset="-128"/>
              </a:rPr>
              <a:t>年みずほ</a:t>
            </a:r>
            <a:r>
              <a:rPr lang="en-US" altLang="ja-JP" sz="1000" dirty="0">
                <a:latin typeface="メイリオ" panose="020B0604030504040204" pitchFamily="50" charset="-128"/>
                <a:ea typeface="メイリオ" panose="020B0604030504040204" pitchFamily="50" charset="-128"/>
              </a:rPr>
              <a:t>CB</a:t>
            </a:r>
            <a:r>
              <a:rPr lang="ja-JP" altLang="en-US" sz="1000" dirty="0">
                <a:latin typeface="メイリオ" panose="020B0604030504040204" pitchFamily="50" charset="-128"/>
                <a:ea typeface="メイリオ" panose="020B0604030504040204" pitchFamily="50" charset="-128"/>
              </a:rPr>
              <a:t>香港支店副支店長、</a:t>
            </a:r>
            <a:r>
              <a:rPr lang="en-US" altLang="ja-JP" sz="1000" dirty="0">
                <a:latin typeface="メイリオ" panose="020B0604030504040204" pitchFamily="50" charset="-128"/>
                <a:ea typeface="メイリオ" panose="020B0604030504040204" pitchFamily="50" charset="-128"/>
              </a:rPr>
              <a:t>2011</a:t>
            </a:r>
            <a:r>
              <a:rPr lang="ja-JP" altLang="en-US" sz="1000" dirty="0">
                <a:latin typeface="メイリオ" panose="020B0604030504040204" pitchFamily="50" charset="-128"/>
                <a:ea typeface="メイリオ" panose="020B0604030504040204" pitchFamily="50" charset="-128"/>
              </a:rPr>
              <a:t>年同行北京支店長、</a:t>
            </a:r>
            <a:r>
              <a:rPr lang="en-US" altLang="ja-JP" sz="1000" dirty="0">
                <a:latin typeface="メイリオ" panose="020B0604030504040204" pitchFamily="50" charset="-128"/>
                <a:ea typeface="メイリオ" panose="020B0604030504040204" pitchFamily="50" charset="-128"/>
              </a:rPr>
              <a:t>2015</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7</a:t>
            </a:r>
            <a:r>
              <a:rPr lang="ja-JP" altLang="en-US" sz="1000" dirty="0">
                <a:latin typeface="メイリオ" panose="020B0604030504040204" pitchFamily="50" charset="-128"/>
                <a:ea typeface="メイリオ" panose="020B0604030504040204" pitchFamily="50" charset="-128"/>
              </a:rPr>
              <a:t>月同行執行役員・みずほ銀行</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中国</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有限公司行長、董事長。</a:t>
            </a:r>
            <a:r>
              <a:rPr lang="en-US" altLang="ja-JP" sz="1000" dirty="0">
                <a:latin typeface="メイリオ" panose="020B0604030504040204" pitchFamily="50" charset="-128"/>
                <a:ea typeface="メイリオ" panose="020B0604030504040204" pitchFamily="50" charset="-128"/>
              </a:rPr>
              <a:t>2020</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8</a:t>
            </a:r>
            <a:r>
              <a:rPr lang="ja-JP" altLang="en-US" sz="1000" dirty="0">
                <a:latin typeface="メイリオ" panose="020B0604030504040204" pitchFamily="50" charset="-128"/>
                <a:ea typeface="メイリオ" panose="020B0604030504040204" pitchFamily="50" charset="-128"/>
              </a:rPr>
              <a:t>月日中投資促進機構事務局長 兼 株式会社みずほ銀行理事。</a:t>
            </a:r>
            <a:endParaRPr lang="en-US" altLang="ja-JP" sz="1000" dirty="0">
              <a:latin typeface="メイリオ" panose="020B0604030504040204" pitchFamily="50" charset="-128"/>
              <a:ea typeface="メイリオ" panose="020B0604030504040204" pitchFamily="50" charset="-128"/>
            </a:endParaRPr>
          </a:p>
          <a:p>
            <a:r>
              <a:rPr lang="ja-JP" altLang="en-US" sz="1000" dirty="0">
                <a:latin typeface="メイリオ" panose="020B0604030504040204" pitchFamily="50" charset="-128"/>
                <a:ea typeface="メイリオ" panose="020B0604030504040204" pitchFamily="50" charset="-128"/>
              </a:rPr>
              <a:t>中国人民大学・南開大学・大連外国語大学客員教授、</a:t>
            </a:r>
            <a:r>
              <a:rPr lang="zh-TW" altLang="en-US" sz="1000" dirty="0">
                <a:latin typeface="メイリオ" panose="020B0604030504040204" pitchFamily="50" charset="-128"/>
                <a:ea typeface="メイリオ" panose="020B0604030504040204" pitchFamily="50" charset="-128"/>
              </a:rPr>
              <a:t>上海白玉蘭栄誉賞受賞</a:t>
            </a:r>
            <a:r>
              <a:rPr lang="ja-JP" altLang="en-US" sz="1000" dirty="0">
                <a:latin typeface="メイリオ" panose="020B0604030504040204" pitchFamily="50" charset="-128"/>
                <a:ea typeface="メイリオ" panose="020B0604030504040204" pitchFamily="50" charset="-128"/>
              </a:rPr>
              <a:t>、</a:t>
            </a:r>
            <a:r>
              <a:rPr lang="zh-TW" altLang="en-US" sz="1000" dirty="0">
                <a:latin typeface="メイリオ" panose="020B0604030504040204" pitchFamily="50" charset="-128"/>
                <a:ea typeface="メイリオ" panose="020B0604030504040204" pitchFamily="50" charset="-128"/>
              </a:rPr>
              <a:t>中国永久居留証取得</a:t>
            </a:r>
            <a:r>
              <a:rPr lang="ja-JP" altLang="en-US" sz="1000" dirty="0">
                <a:latin typeface="メイリオ" panose="020B0604030504040204" pitchFamily="50" charset="-128"/>
                <a:ea typeface="メイリオ" panose="020B0604030504040204" pitchFamily="50" charset="-128"/>
              </a:rPr>
              <a:t>。</a:t>
            </a:r>
          </a:p>
          <a:p>
            <a:endParaRPr lang="en-US" altLang="ja-JP" sz="1000" dirty="0">
              <a:latin typeface="メイリオ" panose="020B0604030504040204" pitchFamily="50" charset="-128"/>
              <a:ea typeface="メイリオ" panose="020B0604030504040204" pitchFamily="50" charset="-128"/>
            </a:endParaRPr>
          </a:p>
        </p:txBody>
      </p:sp>
      <p:cxnSp>
        <p:nvCxnSpPr>
          <p:cNvPr id="24" name="直線コネクタ 23">
            <a:extLst>
              <a:ext uri="{FF2B5EF4-FFF2-40B4-BE49-F238E27FC236}">
                <a16:creationId xmlns:a16="http://schemas.microsoft.com/office/drawing/2014/main" id="{5108A069-1BE1-40F3-BF99-4922F678106C}"/>
              </a:ext>
            </a:extLst>
          </p:cNvPr>
          <p:cNvCxnSpPr>
            <a:cxnSpLocks/>
          </p:cNvCxnSpPr>
          <p:nvPr/>
        </p:nvCxnSpPr>
        <p:spPr>
          <a:xfrm>
            <a:off x="0" y="9326880"/>
            <a:ext cx="6857995" cy="0"/>
          </a:xfrm>
          <a:prstGeom prst="line">
            <a:avLst/>
          </a:prstGeom>
          <a:ln w="79375" cmpd="dbl"/>
        </p:spPr>
        <p:style>
          <a:lnRef idx="1">
            <a:schemeClr val="accent1"/>
          </a:lnRef>
          <a:fillRef idx="0">
            <a:schemeClr val="accent1"/>
          </a:fillRef>
          <a:effectRef idx="0">
            <a:schemeClr val="accent1"/>
          </a:effectRef>
          <a:fontRef idx="minor">
            <a:schemeClr val="tx1"/>
          </a:fontRef>
        </p:style>
      </p:cxnSp>
      <p:sp>
        <p:nvSpPr>
          <p:cNvPr id="42" name="正方形/長方形 41">
            <a:extLst>
              <a:ext uri="{FF2B5EF4-FFF2-40B4-BE49-F238E27FC236}">
                <a16:creationId xmlns:a16="http://schemas.microsoft.com/office/drawing/2014/main" id="{5ADF1A6D-C2A5-4F18-9A87-CFE8478A4A2A}"/>
              </a:ext>
            </a:extLst>
          </p:cNvPr>
          <p:cNvSpPr/>
          <p:nvPr/>
        </p:nvSpPr>
        <p:spPr>
          <a:xfrm>
            <a:off x="90259" y="1745698"/>
            <a:ext cx="6648454" cy="342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n"/>
            </a:pPr>
            <a:r>
              <a:rPr kumimoji="1" lang="ja-JP" altLang="en-US" sz="1200" dirty="0">
                <a:latin typeface="メイリオ" panose="020B0604030504040204" pitchFamily="50" charset="-128"/>
                <a:ea typeface="メイリオ" panose="020B0604030504040204" pitchFamily="50" charset="-128"/>
              </a:rPr>
              <a:t>講師紹介</a:t>
            </a:r>
          </a:p>
        </p:txBody>
      </p:sp>
      <p:sp>
        <p:nvSpPr>
          <p:cNvPr id="49" name="正方形/長方形 48">
            <a:extLst>
              <a:ext uri="{FF2B5EF4-FFF2-40B4-BE49-F238E27FC236}">
                <a16:creationId xmlns:a16="http://schemas.microsoft.com/office/drawing/2014/main" id="{E9D5B1A6-5C00-4E5B-A2CE-8DAC1B18EFC7}"/>
              </a:ext>
            </a:extLst>
          </p:cNvPr>
          <p:cNvSpPr/>
          <p:nvPr/>
        </p:nvSpPr>
        <p:spPr>
          <a:xfrm>
            <a:off x="104773" y="7356622"/>
            <a:ext cx="6633940" cy="3297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72000" rtlCol="0" anchor="ctr"/>
          <a:lstStyle/>
          <a:p>
            <a:pPr marL="171450" indent="-171450">
              <a:buFont typeface="Wingdings" panose="05000000000000000000" pitchFamily="2" charset="2"/>
              <a:buChar char="n"/>
            </a:pPr>
            <a:r>
              <a:rPr kumimoji="1" lang="ja-JP" altLang="en-US" sz="1200" dirty="0">
                <a:latin typeface="メイリオ" panose="020B0604030504040204" pitchFamily="50" charset="-128"/>
                <a:ea typeface="メイリオ" panose="020B0604030504040204" pitchFamily="50" charset="-128"/>
              </a:rPr>
              <a:t>主催団体について</a:t>
            </a:r>
          </a:p>
        </p:txBody>
      </p:sp>
      <p:sp>
        <p:nvSpPr>
          <p:cNvPr id="52" name="テキスト ボックス 51">
            <a:extLst>
              <a:ext uri="{FF2B5EF4-FFF2-40B4-BE49-F238E27FC236}">
                <a16:creationId xmlns:a16="http://schemas.microsoft.com/office/drawing/2014/main" id="{12043CE6-6A88-4F00-BC6C-316A0CBA4C97}"/>
              </a:ext>
            </a:extLst>
          </p:cNvPr>
          <p:cNvSpPr txBox="1"/>
          <p:nvPr/>
        </p:nvSpPr>
        <p:spPr>
          <a:xfrm>
            <a:off x="111861" y="8023441"/>
            <a:ext cx="3391559" cy="1061829"/>
          </a:xfrm>
          <a:prstGeom prst="rect">
            <a:avLst/>
          </a:prstGeom>
          <a:noFill/>
        </p:spPr>
        <p:txBody>
          <a:bodyPr wrap="square">
            <a:spAutoFit/>
          </a:bodyPr>
          <a:lstStyle/>
          <a:p>
            <a:r>
              <a:rPr lang="ja-JP" altLang="en-US" sz="1050" dirty="0">
                <a:latin typeface="メイリオ" panose="020B0604030504040204" pitchFamily="50" charset="-128"/>
                <a:ea typeface="メイリオ" panose="020B0604030504040204" pitchFamily="50" charset="-128"/>
              </a:rPr>
              <a:t>　中国駐福岡総領事館の業務管轄区域は九州・沖縄・山口地域の８県からなります。</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地方交流、人的交流と文化交流及び相互投資と貿易などの経済協力を含め、８県と中国との友好交流と互恵協力関係を推進し、新時代の要望に合致する中日関係を構築するために、日々鋭意努力しています。</a:t>
            </a:r>
          </a:p>
        </p:txBody>
      </p:sp>
      <p:sp>
        <p:nvSpPr>
          <p:cNvPr id="57" name="テキスト ボックス 56">
            <a:extLst>
              <a:ext uri="{FF2B5EF4-FFF2-40B4-BE49-F238E27FC236}">
                <a16:creationId xmlns:a16="http://schemas.microsoft.com/office/drawing/2014/main" id="{C2ECA5A5-27EB-4C11-9FC9-297BE39FC892}"/>
              </a:ext>
            </a:extLst>
          </p:cNvPr>
          <p:cNvSpPr txBox="1"/>
          <p:nvPr/>
        </p:nvSpPr>
        <p:spPr>
          <a:xfrm>
            <a:off x="-57159" y="7784669"/>
            <a:ext cx="3684279" cy="253916"/>
          </a:xfrm>
          <a:prstGeom prst="rect">
            <a:avLst/>
          </a:prstGeom>
          <a:noFill/>
        </p:spPr>
        <p:txBody>
          <a:bodyPr wrap="square">
            <a:spAutoFit/>
          </a:bodyPr>
          <a:lstStyle/>
          <a:p>
            <a:pPr marL="171450" indent="-171450">
              <a:buFont typeface="Wingdings" panose="05000000000000000000" pitchFamily="2" charset="2"/>
              <a:buChar char="ü"/>
            </a:pPr>
            <a:r>
              <a:rPr lang="zh-TW" altLang="en-US" sz="105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中国駐福岡総領事館</a:t>
            </a:r>
            <a:r>
              <a:rPr lang="ja-JP" altLang="en-US" sz="800" dirty="0">
                <a:latin typeface="メイリオ" panose="020B0604030504040204" pitchFamily="50" charset="-128"/>
                <a:ea typeface="メイリオ" panose="020B0604030504040204" pitchFamily="50" charset="-128"/>
              </a:rPr>
              <a:t>（</a:t>
            </a:r>
            <a:r>
              <a:rPr lang="it-IT" altLang="zh-TW" sz="800" dirty="0">
                <a:latin typeface="メイリオ" panose="020B0604030504040204" pitchFamily="50" charset="-128"/>
                <a:ea typeface="メイリオ" panose="020B0604030504040204" pitchFamily="50" charset="-128"/>
              </a:rPr>
              <a:t>Chinese Consulate-General in Fukuoka</a:t>
            </a:r>
            <a:r>
              <a:rPr lang="ja-JP" altLang="en-US" sz="800" dirty="0">
                <a:latin typeface="メイリオ" panose="020B0604030504040204" pitchFamily="50" charset="-128"/>
                <a:ea typeface="メイリオ" panose="020B0604030504040204" pitchFamily="50" charset="-128"/>
              </a:rPr>
              <a:t>）</a:t>
            </a:r>
            <a:endParaRPr lang="ja-JP" altLang="en-US" sz="900" dirty="0">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FB2D5297-85F8-4F97-AF37-B70CFE1E130A}"/>
              </a:ext>
            </a:extLst>
          </p:cNvPr>
          <p:cNvSpPr/>
          <p:nvPr/>
        </p:nvSpPr>
        <p:spPr>
          <a:xfrm>
            <a:off x="-3175" y="0"/>
            <a:ext cx="6857999" cy="34290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r"/>
            <a:r>
              <a:rPr kumimoji="1" lang="en-US" altLang="ja-JP" dirty="0">
                <a:latin typeface="Bahnschrift SemiBold" panose="020B0502040204020203" pitchFamily="34" charset="0"/>
                <a:ea typeface="メイリオ" panose="020B0604030504040204" pitchFamily="50" charset="-128"/>
              </a:rPr>
              <a:t>NEW</a:t>
            </a:r>
            <a:r>
              <a:rPr kumimoji="1" lang="ja-JP" altLang="en-US" dirty="0">
                <a:latin typeface="Bahnschrift SemiBold" panose="020B0502040204020203" pitchFamily="34" charset="0"/>
                <a:ea typeface="メイリオ" panose="020B0604030504040204" pitchFamily="50" charset="-128"/>
              </a:rPr>
              <a:t> </a:t>
            </a:r>
            <a:r>
              <a:rPr kumimoji="1" lang="en-US" altLang="ja-JP" dirty="0">
                <a:latin typeface="Bahnschrift SemiBold" panose="020B0502040204020203" pitchFamily="34" charset="0"/>
                <a:ea typeface="メイリオ" panose="020B0604030504040204" pitchFamily="50" charset="-128"/>
              </a:rPr>
              <a:t>RELEASE</a:t>
            </a:r>
            <a:r>
              <a:rPr kumimoji="1" lang="ja-JP" altLang="en-US" dirty="0">
                <a:latin typeface="Bahnschrift SemiBold" panose="020B0502040204020203" pitchFamily="34" charset="0"/>
                <a:ea typeface="メイリオ" panose="020B0604030504040204" pitchFamily="50" charset="-128"/>
              </a:rPr>
              <a:t>　</a:t>
            </a:r>
            <a:r>
              <a:rPr kumimoji="1" lang="en-US" altLang="ja-JP" dirty="0">
                <a:latin typeface="Bahnschrift SemiBold" panose="020B0502040204020203" pitchFamily="34" charset="0"/>
                <a:ea typeface="メイリオ" panose="020B0604030504040204" pitchFamily="50" charset="-128"/>
              </a:rPr>
              <a:t>JCIPO</a:t>
            </a:r>
            <a:endParaRPr kumimoji="1" lang="ja-JP" altLang="en-US" dirty="0">
              <a:latin typeface="Bahnschrift SemiBold" panose="020B0502040204020203" pitchFamily="34" charset="0"/>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E24C5D3A-950F-4128-9B5D-0094469B0B28}"/>
              </a:ext>
            </a:extLst>
          </p:cNvPr>
          <p:cNvSpPr txBox="1"/>
          <p:nvPr/>
        </p:nvSpPr>
        <p:spPr>
          <a:xfrm>
            <a:off x="1818406" y="5655394"/>
            <a:ext cx="4311882" cy="1369606"/>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1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AGC</a:t>
            </a:r>
            <a:r>
              <a:rPr kumimoji="0" lang="ja-JP" altLang="en-US" sz="11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rPr>
              <a:t>株式会社執行役員中国総代表　上田 敏裕 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1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1985</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年慶応義塾大学法学部政治学科卒業、</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2002</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月ボストン大学ロースクール修士。</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1985</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月旭硝子株式会社入社、</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2003</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年同社監査室主幹、</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2007</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年法務室グローバル法務・企画グループリーダー、</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2008</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年同社広報・</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IR</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室長、</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2014</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年同社法務室長、</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2017</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AGC</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グループ中国総代表、</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2018</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年旭硝子株式会社</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現</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AGC</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株式会社</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執行役員、</a:t>
            </a:r>
            <a:r>
              <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AGC</a:t>
            </a:r>
            <a:r>
              <a:rPr kumimoji="0"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グループ中国総代表。</a:t>
            </a:r>
            <a:endParaRPr kumimoji="0"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7" name="テキスト ボックス 26">
            <a:extLst>
              <a:ext uri="{FF2B5EF4-FFF2-40B4-BE49-F238E27FC236}">
                <a16:creationId xmlns:a16="http://schemas.microsoft.com/office/drawing/2014/main" id="{1EC2A464-E868-46DA-BACE-8CB1D978205B}"/>
              </a:ext>
            </a:extLst>
          </p:cNvPr>
          <p:cNvSpPr txBox="1"/>
          <p:nvPr/>
        </p:nvSpPr>
        <p:spPr>
          <a:xfrm>
            <a:off x="1818406" y="3993311"/>
            <a:ext cx="4311882" cy="1369606"/>
          </a:xfrm>
          <a:prstGeom prst="rect">
            <a:avLst/>
          </a:prstGeom>
          <a:noFill/>
        </p:spPr>
        <p:txBody>
          <a:bodyPr wrap="square">
            <a:spAutoFit/>
          </a:bodyPr>
          <a:lstStyle/>
          <a:p>
            <a:r>
              <a:rPr lang="ja-JP" altLang="en-US" sz="11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国家情報センター</a:t>
            </a:r>
            <a:r>
              <a:rPr lang="zh-TW" altLang="en-US" sz="11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経済予測部</a:t>
            </a:r>
            <a:r>
              <a:rPr lang="ja-JP" altLang="en-US" sz="11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lang="zh-TW" altLang="en-US" sz="11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研究室</a:t>
            </a:r>
            <a:r>
              <a:rPr lang="ja-JP" altLang="en-US" sz="11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副主任 　邹 士年 氏</a:t>
            </a:r>
          </a:p>
          <a:p>
            <a:endParaRPr lang="ja-JP" altLang="en-US" sz="11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2005</a:t>
            </a:r>
            <a:r>
              <a:rPr lang="ja-JP" altLang="en-US" sz="1000" dirty="0">
                <a:latin typeface="メイリオ" panose="020B0604030504040204" pitchFamily="50" charset="-128"/>
                <a:ea typeface="メイリオ" panose="020B0604030504040204" pitchFamily="50" charset="-128"/>
              </a:rPr>
              <a:t>年中南民族大学経済学院卒業、</a:t>
            </a:r>
            <a:r>
              <a:rPr lang="en-US" altLang="ja-JP" sz="1000" dirty="0">
                <a:latin typeface="メイリオ" panose="020B0604030504040204" pitchFamily="50" charset="-128"/>
                <a:ea typeface="メイリオ" panose="020B0604030504040204" pitchFamily="50" charset="-128"/>
              </a:rPr>
              <a:t>2010</a:t>
            </a:r>
            <a:r>
              <a:rPr lang="ja-JP" altLang="en-US" sz="1000" dirty="0">
                <a:latin typeface="メイリオ" panose="020B0604030504040204" pitchFamily="50" charset="-128"/>
                <a:ea typeface="メイリオ" panose="020B0604030504040204" pitchFamily="50" charset="-128"/>
              </a:rPr>
              <a:t>年中国社会科学院研究生院制政策経済学博士。</a:t>
            </a:r>
            <a:r>
              <a:rPr lang="en-US" altLang="ja-JP" sz="1000" dirty="0">
                <a:latin typeface="メイリオ" panose="020B0604030504040204" pitchFamily="50" charset="-128"/>
                <a:ea typeface="メイリオ" panose="020B0604030504040204" pitchFamily="50" charset="-128"/>
              </a:rPr>
              <a:t>2010</a:t>
            </a:r>
            <a:r>
              <a:rPr lang="ja-JP" altLang="en-US" sz="1000" dirty="0">
                <a:latin typeface="メイリオ" panose="020B0604030504040204" pitchFamily="50" charset="-128"/>
                <a:ea typeface="メイリオ" panose="020B0604030504040204" pitchFamily="50" charset="-128"/>
              </a:rPr>
              <a:t>年国家情報センター入社、</a:t>
            </a:r>
            <a:r>
              <a:rPr lang="en-US" altLang="ja-JP" sz="1000" dirty="0">
                <a:latin typeface="メイリオ" panose="020B0604030504040204" pitchFamily="50" charset="-128"/>
                <a:ea typeface="メイリオ" panose="020B0604030504040204" pitchFamily="50" charset="-128"/>
              </a:rPr>
              <a:t>2017</a:t>
            </a:r>
            <a:r>
              <a:rPr lang="ja-JP" altLang="en-US" sz="1000" dirty="0">
                <a:latin typeface="メイリオ" panose="020B0604030504040204" pitchFamily="50" charset="-128"/>
                <a:ea typeface="メイリオ" panose="020B0604030504040204" pitchFamily="50" charset="-128"/>
              </a:rPr>
              <a:t>年国家情報センター経済予測部研究室副主任。主な研究方向はマクロ経済・政策、国民経済及び社会発展企画と不動産経済等。国家各部委員会と地方課題</a:t>
            </a:r>
            <a:r>
              <a:rPr lang="en-US" altLang="ja-JP" sz="1000" dirty="0">
                <a:latin typeface="メイリオ" panose="020B0604030504040204" pitchFamily="50" charset="-128"/>
                <a:ea typeface="メイリオ" panose="020B0604030504040204" pitchFamily="50" charset="-128"/>
              </a:rPr>
              <a:t>50</a:t>
            </a:r>
            <a:r>
              <a:rPr lang="ja-JP" altLang="en-US" sz="1000" dirty="0">
                <a:latin typeface="メイリオ" panose="020B0604030504040204" pitchFamily="50" charset="-128"/>
                <a:ea typeface="メイリオ" panose="020B0604030504040204" pitchFamily="50" charset="-128"/>
              </a:rPr>
              <a:t>科目以上に携わった。発表した論文は国内の刊行物・各種雑誌に</a:t>
            </a:r>
            <a:r>
              <a:rPr lang="en-US" altLang="ja-JP" sz="1000" dirty="0">
                <a:latin typeface="メイリオ" panose="020B0604030504040204" pitchFamily="50" charset="-128"/>
                <a:ea typeface="メイリオ" panose="020B0604030504040204" pitchFamily="50" charset="-128"/>
              </a:rPr>
              <a:t>50</a:t>
            </a:r>
            <a:r>
              <a:rPr lang="ja-JP" altLang="en-US" sz="1000" dirty="0">
                <a:latin typeface="メイリオ" panose="020B0604030504040204" pitchFamily="50" charset="-128"/>
                <a:ea typeface="メイリオ" panose="020B0604030504040204" pitchFamily="50" charset="-128"/>
              </a:rPr>
              <a:t>回余り発表された。</a:t>
            </a:r>
            <a:endParaRPr lang="en-US" altLang="ja-JP" sz="1000" dirty="0">
              <a:latin typeface="メイリオ" panose="020B0604030504040204" pitchFamily="50" charset="-128"/>
              <a:ea typeface="メイリオ" panose="020B0604030504040204" pitchFamily="50" charset="-128"/>
            </a:endParaRPr>
          </a:p>
        </p:txBody>
      </p:sp>
      <p:pic>
        <p:nvPicPr>
          <p:cNvPr id="23" name="Picture 2">
            <a:extLst>
              <a:ext uri="{FF2B5EF4-FFF2-40B4-BE49-F238E27FC236}">
                <a16:creationId xmlns:a16="http://schemas.microsoft.com/office/drawing/2014/main" id="{8ABC2E37-B83F-4EC9-9927-A3BB46BAEA35}"/>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2619" t="8799" r="12702" b="25606"/>
          <a:stretch/>
        </p:blipFill>
        <p:spPr bwMode="auto">
          <a:xfrm>
            <a:off x="284451" y="2196767"/>
            <a:ext cx="1341972" cy="1630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テキスト ボックス 20">
            <a:extLst>
              <a:ext uri="{FF2B5EF4-FFF2-40B4-BE49-F238E27FC236}">
                <a16:creationId xmlns:a16="http://schemas.microsoft.com/office/drawing/2014/main" id="{B7E1FEE7-82FF-4609-8CD4-592F90BE2FB6}"/>
              </a:ext>
            </a:extLst>
          </p:cNvPr>
          <p:cNvSpPr txBox="1"/>
          <p:nvPr/>
        </p:nvSpPr>
        <p:spPr>
          <a:xfrm>
            <a:off x="3576248" y="8014304"/>
            <a:ext cx="3343275" cy="1223412"/>
          </a:xfrm>
          <a:prstGeom prst="rect">
            <a:avLst/>
          </a:prstGeom>
          <a:noFill/>
        </p:spPr>
        <p:txBody>
          <a:bodyPr wrap="square">
            <a:spAutoFit/>
          </a:bodyPr>
          <a:lstStyle/>
          <a:p>
            <a:r>
              <a:rPr lang="ja-JP" altLang="en-US" sz="1050" dirty="0">
                <a:latin typeface="メイリオ" panose="020B0604030504040204" pitchFamily="50" charset="-128"/>
                <a:ea typeface="メイリオ" panose="020B0604030504040204" pitchFamily="50" charset="-128"/>
              </a:rPr>
              <a:t>　私共、日中投資促進機構は、中国に「中日投資促進委員会」という中国政府直轄のカウンター窓口を擁し、中国との取引拡大を目指しておられる企業様、中国に進出されている企業様、或いは進出を考えておられる企業様への様々なサポートをしている民間の任意団体でございます。中国に関わるお困りごとがありましたらご連絡ください。</a:t>
            </a:r>
          </a:p>
        </p:txBody>
      </p:sp>
      <p:sp>
        <p:nvSpPr>
          <p:cNvPr id="29" name="テキスト ボックス 28">
            <a:extLst>
              <a:ext uri="{FF2B5EF4-FFF2-40B4-BE49-F238E27FC236}">
                <a16:creationId xmlns:a16="http://schemas.microsoft.com/office/drawing/2014/main" id="{627BC9B1-3DBF-41C5-8FF0-28CBE958FB04}"/>
              </a:ext>
            </a:extLst>
          </p:cNvPr>
          <p:cNvSpPr txBox="1"/>
          <p:nvPr/>
        </p:nvSpPr>
        <p:spPr>
          <a:xfrm>
            <a:off x="3447688" y="7775532"/>
            <a:ext cx="3684279" cy="253916"/>
          </a:xfrm>
          <a:prstGeom prst="rect">
            <a:avLst/>
          </a:prstGeom>
          <a:noFill/>
        </p:spPr>
        <p:txBody>
          <a:bodyPr wrap="square">
            <a:spAutoFit/>
          </a:bodyPr>
          <a:lstStyle/>
          <a:p>
            <a:pPr marL="171450" indent="-171450">
              <a:buFont typeface="Wingdings" panose="05000000000000000000" pitchFamily="2" charset="2"/>
              <a:buChar char="ü"/>
            </a:pPr>
            <a:r>
              <a:rPr lang="en-US" altLang="ja-JP" sz="105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JCIPO</a:t>
            </a:r>
            <a:r>
              <a:rPr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Japan-China Investment Promotion Organization</a:t>
            </a:r>
            <a:r>
              <a:rPr lang="ja-JP" altLang="en-US" sz="800" dirty="0">
                <a:latin typeface="メイリオ" panose="020B0604030504040204" pitchFamily="50" charset="-128"/>
                <a:ea typeface="メイリオ" panose="020B0604030504040204" pitchFamily="50" charset="-128"/>
              </a:rPr>
              <a:t>）</a:t>
            </a:r>
            <a:endParaRPr lang="ja-JP" altLang="en-US" sz="900" dirty="0">
              <a:latin typeface="メイリオ" panose="020B0604030504040204" pitchFamily="50" charset="-128"/>
              <a:ea typeface="メイリオ" panose="020B0604030504040204" pitchFamily="50" charset="-128"/>
            </a:endParaRPr>
          </a:p>
        </p:txBody>
      </p:sp>
      <p:pic>
        <p:nvPicPr>
          <p:cNvPr id="30" name="図 29">
            <a:extLst>
              <a:ext uri="{FF2B5EF4-FFF2-40B4-BE49-F238E27FC236}">
                <a16:creationId xmlns:a16="http://schemas.microsoft.com/office/drawing/2014/main" id="{DA378116-6D29-4704-B1B1-F7F2E18446B8}"/>
              </a:ext>
            </a:extLst>
          </p:cNvPr>
          <p:cNvPicPr>
            <a:picLocks noChangeAspect="1"/>
          </p:cNvPicPr>
          <p:nvPr/>
        </p:nvPicPr>
        <p:blipFill rotWithShape="1">
          <a:blip r:embed="rId7"/>
          <a:srcRect l="10573" t="5392" r="5385" b="5597"/>
          <a:stretch/>
        </p:blipFill>
        <p:spPr>
          <a:xfrm>
            <a:off x="279350" y="5617302"/>
            <a:ext cx="1341972" cy="1630101"/>
          </a:xfrm>
          <a:prstGeom prst="rect">
            <a:avLst/>
          </a:prstGeom>
        </p:spPr>
      </p:pic>
      <p:pic>
        <p:nvPicPr>
          <p:cNvPr id="3" name="図 2">
            <a:extLst>
              <a:ext uri="{FF2B5EF4-FFF2-40B4-BE49-F238E27FC236}">
                <a16:creationId xmlns:a16="http://schemas.microsoft.com/office/drawing/2014/main" id="{3798F7FE-9E8B-4E15-9A8E-B6D9FFA0D3A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79351" y="3852458"/>
            <a:ext cx="1341972" cy="1655625"/>
          </a:xfrm>
          <a:prstGeom prst="rect">
            <a:avLst/>
          </a:prstGeom>
        </p:spPr>
      </p:pic>
    </p:spTree>
    <p:extLst>
      <p:ext uri="{BB962C8B-B14F-4D97-AF65-F5344CB8AC3E}">
        <p14:creationId xmlns:p14="http://schemas.microsoft.com/office/powerpoint/2010/main" val="456905079"/>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1348</TotalTime>
  <Words>1036</Words>
  <Application>Microsoft Office PowerPoint</Application>
  <PresentationFormat>A4 210 x 297 mm</PresentationFormat>
  <Paragraphs>75</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ＭＳ Ｐゴシック</vt:lpstr>
      <vt:lpstr>メイリオ</vt:lpstr>
      <vt:lpstr>游ゴシック</vt:lpstr>
      <vt:lpstr>Arial</vt:lpstr>
      <vt:lpstr>Bahnschrift SemiBold</vt:lpstr>
      <vt:lpstr>Calibri</vt:lpstr>
      <vt:lpstr>Calibri Light</vt:lpstr>
      <vt:lpstr>Wingdings</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meeting@jcipo.org</dc:creator>
  <cp:lastModifiedBy>日中投資 促進機構</cp:lastModifiedBy>
  <cp:revision>98</cp:revision>
  <cp:lastPrinted>2021-11-19T04:11:55Z</cp:lastPrinted>
  <dcterms:created xsi:type="dcterms:W3CDTF">2020-12-03T07:58:56Z</dcterms:created>
  <dcterms:modified xsi:type="dcterms:W3CDTF">2021-11-26T07:25:55Z</dcterms:modified>
</cp:coreProperties>
</file>